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3" r:id="rId2"/>
    <p:sldId id="262" r:id="rId3"/>
    <p:sldId id="268" r:id="rId4"/>
    <p:sldId id="269" r:id="rId5"/>
    <p:sldId id="270" r:id="rId6"/>
    <p:sldId id="271" r:id="rId7"/>
    <p:sldId id="272" r:id="rId8"/>
    <p:sldId id="290" r:id="rId9"/>
    <p:sldId id="261" r:id="rId10"/>
    <p:sldId id="276" r:id="rId11"/>
    <p:sldId id="279" r:id="rId12"/>
    <p:sldId id="280" r:id="rId13"/>
    <p:sldId id="284" r:id="rId14"/>
    <p:sldId id="281" r:id="rId15"/>
    <p:sldId id="289" r:id="rId16"/>
    <p:sldId id="288" r:id="rId17"/>
    <p:sldId id="265" r:id="rId18"/>
    <p:sldId id="267" r:id="rId19"/>
    <p:sldId id="25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08"/>
    <p:restoredTop sz="93741" autoAdjust="0"/>
  </p:normalViewPr>
  <p:slideViewPr>
    <p:cSldViewPr snapToGrid="0">
      <p:cViewPr varScale="1">
        <p:scale>
          <a:sx n="66" d="100"/>
          <a:sy n="66" d="100"/>
        </p:scale>
        <p:origin x="7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206ABA-69B1-E849-AC07-D25CDE6CD933}"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GB"/>
        </a:p>
      </dgm:t>
    </dgm:pt>
    <dgm:pt modelId="{BE923C62-6878-8044-BEED-A947CE7D3796}" type="pres">
      <dgm:prSet presAssocID="{44206ABA-69B1-E849-AC07-D25CDE6CD933}" presName="Name0" presStyleCnt="0">
        <dgm:presLayoutVars>
          <dgm:dir/>
          <dgm:animLvl val="lvl"/>
          <dgm:resizeHandles val="exact"/>
        </dgm:presLayoutVars>
      </dgm:prSet>
      <dgm:spPr/>
    </dgm:pt>
  </dgm:ptLst>
  <dgm:cxnLst>
    <dgm:cxn modelId="{9ABCB557-5F84-A248-83B2-4C787D66DDA9}" type="presOf" srcId="{44206ABA-69B1-E849-AC07-D25CDE6CD933}" destId="{BE923C62-6878-8044-BEED-A947CE7D379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235E1B-BE0C-4745-9701-C96AD9A8FC44}"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2785C760-2BBB-914B-9668-C2F342BB5484}">
      <dgm:prSet custT="1"/>
      <dgm:spPr/>
      <dgm:t>
        <a:bodyPr/>
        <a:lstStyle/>
        <a:p>
          <a:r>
            <a:rPr lang="en-US" sz="1600" b="1" dirty="0">
              <a:solidFill>
                <a:schemeClr val="accent6">
                  <a:lumMod val="20000"/>
                  <a:lumOff val="80000"/>
                </a:schemeClr>
              </a:solidFill>
              <a:latin typeface="Times New Roman" panose="02020603050405020304" pitchFamily="18" charset="0"/>
              <a:cs typeface="Times New Roman" panose="02020603050405020304" pitchFamily="18" charset="0"/>
            </a:rPr>
            <a:t>Demographic Segmentation: </a:t>
          </a:r>
          <a:r>
            <a:rPr lang="en-US" sz="1200" dirty="0">
              <a:latin typeface="Times New Roman" panose="02020603050405020304" pitchFamily="18" charset="0"/>
              <a:cs typeface="Times New Roman" panose="02020603050405020304" pitchFamily="18" charset="0"/>
            </a:rPr>
            <a:t>Lyft targets a wide range of demographics, including different age groups like millennials and seniors, professions, and income levels. For example, premium services are aimed at higher-income individuals, while standard options cater to everyday budget-conscious riders.</a:t>
          </a:r>
          <a:endParaRPr lang="en-IN" sz="1200" dirty="0">
            <a:latin typeface="Times New Roman" panose="02020603050405020304" pitchFamily="18" charset="0"/>
            <a:cs typeface="Times New Roman" panose="02020603050405020304" pitchFamily="18" charset="0"/>
          </a:endParaRPr>
        </a:p>
      </dgm:t>
    </dgm:pt>
    <dgm:pt modelId="{CC2269D4-DD14-CE46-BB2D-9AEA0834165E}" type="parTrans" cxnId="{6473F7C2-24F1-894D-ACB2-3D1E8046B78B}">
      <dgm:prSet/>
      <dgm:spPr/>
      <dgm:t>
        <a:bodyPr/>
        <a:lstStyle/>
        <a:p>
          <a:endParaRPr lang="en-GB"/>
        </a:p>
      </dgm:t>
    </dgm:pt>
    <dgm:pt modelId="{98B20998-BB23-B14E-AEB1-2D7AD27958ED}" type="sibTrans" cxnId="{6473F7C2-24F1-894D-ACB2-3D1E8046B78B}">
      <dgm:prSet/>
      <dgm:spPr/>
      <dgm:t>
        <a:bodyPr/>
        <a:lstStyle/>
        <a:p>
          <a:endParaRPr lang="en-GB"/>
        </a:p>
      </dgm:t>
    </dgm:pt>
    <dgm:pt modelId="{BB85E67C-A8CF-4B4E-9862-1E617757B8E0}">
      <dgm:prSet custT="1"/>
      <dgm:spPr/>
      <dgm:t>
        <a:bodyPr/>
        <a:lstStyle/>
        <a:p>
          <a:r>
            <a:rPr lang="en-US" sz="1600" b="1" dirty="0">
              <a:solidFill>
                <a:schemeClr val="accent6">
                  <a:lumMod val="20000"/>
                  <a:lumOff val="80000"/>
                </a:schemeClr>
              </a:solidFill>
              <a:latin typeface="Times New Roman" panose="02020603050405020304" pitchFamily="18" charset="0"/>
              <a:cs typeface="Times New Roman" panose="02020603050405020304" pitchFamily="18" charset="0"/>
            </a:rPr>
            <a:t>Geographic Segmentation</a:t>
          </a:r>
          <a:r>
            <a:rPr lang="en-US" sz="1800" dirty="0">
              <a:solidFill>
                <a:schemeClr val="accent6">
                  <a:lumMod val="20000"/>
                  <a:lumOff val="80000"/>
                </a:schemeClr>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The company focuses its services in urban and suburban regions where there is a high demand for quick and convenient transportation due to factors like traffic congestion and scarce parking. Services are tailored to meet the specific needs and regulations of each locality.</a:t>
          </a:r>
          <a:endParaRPr lang="en-IN" sz="1200" dirty="0">
            <a:latin typeface="Times New Roman" panose="02020603050405020304" pitchFamily="18" charset="0"/>
            <a:cs typeface="Times New Roman" panose="02020603050405020304" pitchFamily="18" charset="0"/>
          </a:endParaRPr>
        </a:p>
      </dgm:t>
    </dgm:pt>
    <dgm:pt modelId="{487E0246-3C72-9146-B81C-66589BC21E57}" type="parTrans" cxnId="{76D3873A-42DC-DE46-8A7B-B2A03CAD0532}">
      <dgm:prSet/>
      <dgm:spPr/>
      <dgm:t>
        <a:bodyPr/>
        <a:lstStyle/>
        <a:p>
          <a:endParaRPr lang="en-GB"/>
        </a:p>
      </dgm:t>
    </dgm:pt>
    <dgm:pt modelId="{057469A3-C43F-0D46-A8F7-ACF64E879F49}" type="sibTrans" cxnId="{76D3873A-42DC-DE46-8A7B-B2A03CAD0532}">
      <dgm:prSet/>
      <dgm:spPr/>
      <dgm:t>
        <a:bodyPr/>
        <a:lstStyle/>
        <a:p>
          <a:endParaRPr lang="en-GB"/>
        </a:p>
      </dgm:t>
    </dgm:pt>
    <dgm:pt modelId="{A5B01550-C790-3643-B7C7-1E609C92B366}">
      <dgm:prSet custT="1"/>
      <dgm:spPr/>
      <dgm:t>
        <a:bodyPr/>
        <a:lstStyle/>
        <a:p>
          <a:r>
            <a:rPr lang="en-US" sz="1600" b="1" dirty="0">
              <a:solidFill>
                <a:schemeClr val="accent6">
                  <a:lumMod val="20000"/>
                  <a:lumOff val="80000"/>
                </a:schemeClr>
              </a:solidFill>
              <a:latin typeface="Times New Roman" panose="02020603050405020304" pitchFamily="18" charset="0"/>
              <a:cs typeface="Times New Roman" panose="02020603050405020304" pitchFamily="18" charset="0"/>
            </a:rPr>
            <a:t>Behavioral Segmentation</a:t>
          </a:r>
          <a:r>
            <a:rPr lang="en-US" sz="1050" b="1"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Lyft analyzes user behavior such as frequency of rides, purpose (commute, leisure, etc.), and preferences (vehicle type, shared or solo rides). This helps them offer personalized promotions and service options like ride </a:t>
          </a:r>
          <a:r>
            <a:rPr lang="en-US" sz="1600" dirty="0">
              <a:latin typeface="Times New Roman" panose="02020603050405020304" pitchFamily="18" charset="0"/>
              <a:cs typeface="Times New Roman" panose="02020603050405020304" pitchFamily="18" charset="0"/>
            </a:rPr>
            <a:t>passes</a:t>
          </a:r>
          <a:r>
            <a:rPr lang="en-US" sz="1100" dirty="0">
              <a:latin typeface="Times New Roman" panose="02020603050405020304" pitchFamily="18" charset="0"/>
              <a:cs typeface="Times New Roman" panose="02020603050405020304" pitchFamily="18" charset="0"/>
            </a:rPr>
            <a:t> for frequent users or special rates during off-peak times.</a:t>
          </a:r>
          <a:endParaRPr lang="en-IN" sz="1050" dirty="0">
            <a:latin typeface="Times New Roman" panose="02020603050405020304" pitchFamily="18" charset="0"/>
            <a:cs typeface="Times New Roman" panose="02020603050405020304" pitchFamily="18" charset="0"/>
          </a:endParaRPr>
        </a:p>
      </dgm:t>
    </dgm:pt>
    <dgm:pt modelId="{DCBC65D5-ADC0-544F-8D0A-ACC957EB35ED}" type="parTrans" cxnId="{E12AE2D4-0800-F14D-9051-322C030E4641}">
      <dgm:prSet/>
      <dgm:spPr/>
      <dgm:t>
        <a:bodyPr/>
        <a:lstStyle/>
        <a:p>
          <a:endParaRPr lang="en-GB"/>
        </a:p>
      </dgm:t>
    </dgm:pt>
    <dgm:pt modelId="{720C7B2B-7008-5D4B-8C10-31454F6D52EB}" type="sibTrans" cxnId="{E12AE2D4-0800-F14D-9051-322C030E4641}">
      <dgm:prSet/>
      <dgm:spPr/>
      <dgm:t>
        <a:bodyPr/>
        <a:lstStyle/>
        <a:p>
          <a:endParaRPr lang="en-GB"/>
        </a:p>
      </dgm:t>
    </dgm:pt>
    <dgm:pt modelId="{7BEB4D0E-2FB5-F14A-8DDA-3BB414E072A1}">
      <dgm:prSet custT="1"/>
      <dgm:spPr/>
      <dgm:t>
        <a:bodyPr/>
        <a:lstStyle/>
        <a:p>
          <a:pPr algn="just"/>
          <a:r>
            <a:rPr lang="en-US" sz="1600" b="1" dirty="0">
              <a:solidFill>
                <a:schemeClr val="accent6">
                  <a:lumMod val="20000"/>
                  <a:lumOff val="80000"/>
                </a:schemeClr>
              </a:solidFill>
              <a:latin typeface="Times New Roman" panose="02020603050405020304" pitchFamily="18" charset="0"/>
              <a:cs typeface="Times New Roman" panose="02020603050405020304" pitchFamily="18" charset="0"/>
            </a:rPr>
            <a:t>Psychographic Segmentation: </a:t>
          </a:r>
          <a:r>
            <a:rPr lang="en-US" sz="1200" dirty="0">
              <a:latin typeface="Times New Roman" panose="02020603050405020304" pitchFamily="18" charset="0"/>
              <a:cs typeface="Times New Roman" panose="02020603050405020304" pitchFamily="18" charset="0"/>
            </a:rPr>
            <a:t>Lyft appeals to users based on lifestyle choices and values, promoting itself as an ethical choice with a focus on community and sustainability. This strategy attracts customers who prioritize social responsibility and prefer companies that align with their personal beliefs.</a:t>
          </a:r>
          <a:endParaRPr lang="en-IN" sz="1200" dirty="0">
            <a:latin typeface="Times New Roman" panose="02020603050405020304" pitchFamily="18" charset="0"/>
            <a:cs typeface="Times New Roman" panose="02020603050405020304" pitchFamily="18" charset="0"/>
          </a:endParaRPr>
        </a:p>
      </dgm:t>
    </dgm:pt>
    <dgm:pt modelId="{4E9C765C-DC01-9C47-9145-E4AC3124688E}" type="parTrans" cxnId="{F3622216-042E-B042-AC1B-AFB746E415E1}">
      <dgm:prSet/>
      <dgm:spPr/>
      <dgm:t>
        <a:bodyPr/>
        <a:lstStyle/>
        <a:p>
          <a:endParaRPr lang="en-GB"/>
        </a:p>
      </dgm:t>
    </dgm:pt>
    <dgm:pt modelId="{3C9090C6-D8F2-E84A-AB04-09F302E38C6A}" type="sibTrans" cxnId="{F3622216-042E-B042-AC1B-AFB746E415E1}">
      <dgm:prSet/>
      <dgm:spPr/>
      <dgm:t>
        <a:bodyPr/>
        <a:lstStyle/>
        <a:p>
          <a:endParaRPr lang="en-GB"/>
        </a:p>
      </dgm:t>
    </dgm:pt>
    <dgm:pt modelId="{36445FA1-AC71-F249-90C1-5123BDBF33E0}">
      <dgm:prSet custT="1"/>
      <dgm:spPr/>
      <dgm:t>
        <a:bodyPr/>
        <a:lstStyle/>
        <a:p>
          <a:pPr algn="just"/>
          <a:r>
            <a:rPr lang="en-US" sz="1600" b="1" dirty="0">
              <a:solidFill>
                <a:schemeClr val="accent6">
                  <a:lumMod val="20000"/>
                  <a:lumOff val="80000"/>
                </a:schemeClr>
              </a:solidFill>
              <a:latin typeface="Times New Roman" panose="02020603050405020304" pitchFamily="18" charset="0"/>
              <a:cs typeface="Times New Roman" panose="02020603050405020304" pitchFamily="18" charset="0"/>
            </a:rPr>
            <a:t>Technological Segmentation: </a:t>
          </a:r>
          <a:r>
            <a:rPr lang="en-US" sz="1200" dirty="0">
              <a:latin typeface="Times New Roman" panose="02020603050405020304" pitchFamily="18" charset="0"/>
              <a:cs typeface="Times New Roman" panose="02020603050405020304" pitchFamily="18" charset="0"/>
            </a:rPr>
            <a:t>Targeting users based on their comfort and familiarity with technology, Lyft provides varied service levels. Tech-savvy customers enjoy features like app integrations and real-time tracking, while less tech-oriented users might access Lyft services through simpler interfaces or partnerships.</a:t>
          </a:r>
          <a:endParaRPr lang="en-IN" sz="1200" dirty="0">
            <a:latin typeface="Times New Roman" panose="02020603050405020304" pitchFamily="18" charset="0"/>
            <a:cs typeface="Times New Roman" panose="02020603050405020304" pitchFamily="18" charset="0"/>
          </a:endParaRPr>
        </a:p>
      </dgm:t>
    </dgm:pt>
    <dgm:pt modelId="{85A26326-ADBD-6A47-8DC8-B7360E6489E1}" type="parTrans" cxnId="{AFFFF01C-1AA6-834A-BA3D-D00B86B73E7A}">
      <dgm:prSet/>
      <dgm:spPr/>
      <dgm:t>
        <a:bodyPr/>
        <a:lstStyle/>
        <a:p>
          <a:endParaRPr lang="en-GB"/>
        </a:p>
      </dgm:t>
    </dgm:pt>
    <dgm:pt modelId="{48AD42A9-09CD-1F47-A5BB-C68FA08B5519}" type="sibTrans" cxnId="{AFFFF01C-1AA6-834A-BA3D-D00B86B73E7A}">
      <dgm:prSet/>
      <dgm:spPr/>
      <dgm:t>
        <a:bodyPr/>
        <a:lstStyle/>
        <a:p>
          <a:endParaRPr lang="en-GB"/>
        </a:p>
      </dgm:t>
    </dgm:pt>
    <dgm:pt modelId="{9FA31E90-950D-4342-8115-5B64BC55BDB8}" type="pres">
      <dgm:prSet presAssocID="{49235E1B-BE0C-4745-9701-C96AD9A8FC44}" presName="linear" presStyleCnt="0">
        <dgm:presLayoutVars>
          <dgm:dir/>
          <dgm:animLvl val="lvl"/>
          <dgm:resizeHandles val="exact"/>
        </dgm:presLayoutVars>
      </dgm:prSet>
      <dgm:spPr/>
    </dgm:pt>
    <dgm:pt modelId="{82D3394E-54D2-8346-B106-2D18830FD841}" type="pres">
      <dgm:prSet presAssocID="{2785C760-2BBB-914B-9668-C2F342BB5484}" presName="parentLin" presStyleCnt="0"/>
      <dgm:spPr/>
    </dgm:pt>
    <dgm:pt modelId="{C024FAA6-3179-584F-A844-4A3DDD442B03}" type="pres">
      <dgm:prSet presAssocID="{2785C760-2BBB-914B-9668-C2F342BB5484}" presName="parentLeftMargin" presStyleLbl="node1" presStyleIdx="0" presStyleCnt="5"/>
      <dgm:spPr/>
    </dgm:pt>
    <dgm:pt modelId="{1D9BA125-5815-9F44-A0ED-9B1A97D2F6C4}" type="pres">
      <dgm:prSet presAssocID="{2785C760-2BBB-914B-9668-C2F342BB5484}" presName="parentText" presStyleLbl="node1" presStyleIdx="0" presStyleCnt="5" custScaleX="101956" custScaleY="179225">
        <dgm:presLayoutVars>
          <dgm:chMax val="0"/>
          <dgm:bulletEnabled val="1"/>
        </dgm:presLayoutVars>
      </dgm:prSet>
      <dgm:spPr/>
    </dgm:pt>
    <dgm:pt modelId="{1A48D31C-8B7E-CF48-9567-F7850ABBEF1D}" type="pres">
      <dgm:prSet presAssocID="{2785C760-2BBB-914B-9668-C2F342BB5484}" presName="negativeSpace" presStyleCnt="0"/>
      <dgm:spPr/>
    </dgm:pt>
    <dgm:pt modelId="{A6B3DBE9-D7CD-3842-A764-3ADBDDFB8E3B}" type="pres">
      <dgm:prSet presAssocID="{2785C760-2BBB-914B-9668-C2F342BB5484}" presName="childText" presStyleLbl="conFgAcc1" presStyleIdx="0" presStyleCnt="5">
        <dgm:presLayoutVars>
          <dgm:bulletEnabled val="1"/>
        </dgm:presLayoutVars>
      </dgm:prSet>
      <dgm:spPr/>
    </dgm:pt>
    <dgm:pt modelId="{F07E7FDB-7EB0-9947-A276-F178B732D752}" type="pres">
      <dgm:prSet presAssocID="{98B20998-BB23-B14E-AEB1-2D7AD27958ED}" presName="spaceBetweenRectangles" presStyleCnt="0"/>
      <dgm:spPr/>
    </dgm:pt>
    <dgm:pt modelId="{22821A80-A5DA-244E-9BCF-B0E4D9CA557E}" type="pres">
      <dgm:prSet presAssocID="{BB85E67C-A8CF-4B4E-9862-1E617757B8E0}" presName="parentLin" presStyleCnt="0"/>
      <dgm:spPr/>
    </dgm:pt>
    <dgm:pt modelId="{8147256E-73E0-FC40-B18C-6126FD675B05}" type="pres">
      <dgm:prSet presAssocID="{BB85E67C-A8CF-4B4E-9862-1E617757B8E0}" presName="parentLeftMargin" presStyleLbl="node1" presStyleIdx="0" presStyleCnt="5"/>
      <dgm:spPr/>
    </dgm:pt>
    <dgm:pt modelId="{146D0ED6-CCA3-9B48-A01D-C724CF747148}" type="pres">
      <dgm:prSet presAssocID="{BB85E67C-A8CF-4B4E-9862-1E617757B8E0}" presName="parentText" presStyleLbl="node1" presStyleIdx="1" presStyleCnt="5" custScaleX="98825" custScaleY="142442" custLinFactNeighborX="2362" custLinFactNeighborY="628">
        <dgm:presLayoutVars>
          <dgm:chMax val="0"/>
          <dgm:bulletEnabled val="1"/>
        </dgm:presLayoutVars>
      </dgm:prSet>
      <dgm:spPr/>
    </dgm:pt>
    <dgm:pt modelId="{F58C609F-B7B3-9B4C-8310-E5DC4F7A33EE}" type="pres">
      <dgm:prSet presAssocID="{BB85E67C-A8CF-4B4E-9862-1E617757B8E0}" presName="negativeSpace" presStyleCnt="0"/>
      <dgm:spPr/>
    </dgm:pt>
    <dgm:pt modelId="{12677893-3A4A-9B47-AFDB-7BA1CF5677DD}" type="pres">
      <dgm:prSet presAssocID="{BB85E67C-A8CF-4B4E-9862-1E617757B8E0}" presName="childText" presStyleLbl="conFgAcc1" presStyleIdx="1" presStyleCnt="5">
        <dgm:presLayoutVars>
          <dgm:bulletEnabled val="1"/>
        </dgm:presLayoutVars>
      </dgm:prSet>
      <dgm:spPr/>
    </dgm:pt>
    <dgm:pt modelId="{695FA7A4-AD90-044A-B794-C2AAC317FB6D}" type="pres">
      <dgm:prSet presAssocID="{057469A3-C43F-0D46-A8F7-ACF64E879F49}" presName="spaceBetweenRectangles" presStyleCnt="0"/>
      <dgm:spPr/>
    </dgm:pt>
    <dgm:pt modelId="{BD9B7AE7-7DA3-2843-B4C7-8C56C9B07FD4}" type="pres">
      <dgm:prSet presAssocID="{A5B01550-C790-3643-B7C7-1E609C92B366}" presName="parentLin" presStyleCnt="0"/>
      <dgm:spPr/>
    </dgm:pt>
    <dgm:pt modelId="{59B2226A-DA5F-5E41-9EF6-676F8025C101}" type="pres">
      <dgm:prSet presAssocID="{A5B01550-C790-3643-B7C7-1E609C92B366}" presName="parentLeftMargin" presStyleLbl="node1" presStyleIdx="1" presStyleCnt="5"/>
      <dgm:spPr/>
    </dgm:pt>
    <dgm:pt modelId="{2FA63BF4-B407-5A43-8E5B-8850B8FDD4DF}" type="pres">
      <dgm:prSet presAssocID="{A5B01550-C790-3643-B7C7-1E609C92B366}" presName="parentText" presStyleLbl="node1" presStyleIdx="2" presStyleCnt="5" custScaleX="99792" custScaleY="152594" custLinFactNeighborX="4723">
        <dgm:presLayoutVars>
          <dgm:chMax val="0"/>
          <dgm:bulletEnabled val="1"/>
        </dgm:presLayoutVars>
      </dgm:prSet>
      <dgm:spPr/>
    </dgm:pt>
    <dgm:pt modelId="{1534FBFB-D126-584F-9869-4C2217770842}" type="pres">
      <dgm:prSet presAssocID="{A5B01550-C790-3643-B7C7-1E609C92B366}" presName="negativeSpace" presStyleCnt="0"/>
      <dgm:spPr/>
    </dgm:pt>
    <dgm:pt modelId="{72B50A98-CA84-A84B-8FC3-AC8718730D92}" type="pres">
      <dgm:prSet presAssocID="{A5B01550-C790-3643-B7C7-1E609C92B366}" presName="childText" presStyleLbl="conFgAcc1" presStyleIdx="2" presStyleCnt="5">
        <dgm:presLayoutVars>
          <dgm:bulletEnabled val="1"/>
        </dgm:presLayoutVars>
      </dgm:prSet>
      <dgm:spPr/>
    </dgm:pt>
    <dgm:pt modelId="{04A99B50-0E2A-FD45-B964-5F0D02C9B9DA}" type="pres">
      <dgm:prSet presAssocID="{720C7B2B-7008-5D4B-8C10-31454F6D52EB}" presName="spaceBetweenRectangles" presStyleCnt="0"/>
      <dgm:spPr/>
    </dgm:pt>
    <dgm:pt modelId="{0A9896EF-9F79-2147-91AD-1B6715FEA415}" type="pres">
      <dgm:prSet presAssocID="{7BEB4D0E-2FB5-F14A-8DDA-3BB414E072A1}" presName="parentLin" presStyleCnt="0"/>
      <dgm:spPr/>
    </dgm:pt>
    <dgm:pt modelId="{96E1E970-E054-D143-A279-57FFB731B96D}" type="pres">
      <dgm:prSet presAssocID="{7BEB4D0E-2FB5-F14A-8DDA-3BB414E072A1}" presName="parentLeftMargin" presStyleLbl="node1" presStyleIdx="2" presStyleCnt="5"/>
      <dgm:spPr/>
    </dgm:pt>
    <dgm:pt modelId="{D1D84A50-E3E7-0A42-8D48-10A3BD11D4D8}" type="pres">
      <dgm:prSet presAssocID="{7BEB4D0E-2FB5-F14A-8DDA-3BB414E072A1}" presName="parentText" presStyleLbl="node1" presStyleIdx="3" presStyleCnt="5" custScaleX="99348" custScaleY="155507" custLinFactNeighborX="2362" custLinFactNeighborY="-4912">
        <dgm:presLayoutVars>
          <dgm:chMax val="0"/>
          <dgm:bulletEnabled val="1"/>
        </dgm:presLayoutVars>
      </dgm:prSet>
      <dgm:spPr/>
    </dgm:pt>
    <dgm:pt modelId="{A316D20D-8803-204E-B7AC-39D0017A0E55}" type="pres">
      <dgm:prSet presAssocID="{7BEB4D0E-2FB5-F14A-8DDA-3BB414E072A1}" presName="negativeSpace" presStyleCnt="0"/>
      <dgm:spPr/>
    </dgm:pt>
    <dgm:pt modelId="{3B0F670D-3700-E14C-B52F-5A36AA83D033}" type="pres">
      <dgm:prSet presAssocID="{7BEB4D0E-2FB5-F14A-8DDA-3BB414E072A1}" presName="childText" presStyleLbl="conFgAcc1" presStyleIdx="3" presStyleCnt="5">
        <dgm:presLayoutVars>
          <dgm:bulletEnabled val="1"/>
        </dgm:presLayoutVars>
      </dgm:prSet>
      <dgm:spPr/>
    </dgm:pt>
    <dgm:pt modelId="{B5290B22-879E-3946-81B0-B57A2E13F62E}" type="pres">
      <dgm:prSet presAssocID="{3C9090C6-D8F2-E84A-AB04-09F302E38C6A}" presName="spaceBetweenRectangles" presStyleCnt="0"/>
      <dgm:spPr/>
    </dgm:pt>
    <dgm:pt modelId="{70934C24-028B-614F-814F-0975306E9321}" type="pres">
      <dgm:prSet presAssocID="{36445FA1-AC71-F249-90C1-5123BDBF33E0}" presName="parentLin" presStyleCnt="0"/>
      <dgm:spPr/>
    </dgm:pt>
    <dgm:pt modelId="{36710233-CF93-FD44-AA4F-65FF0BDEF7E1}" type="pres">
      <dgm:prSet presAssocID="{36445FA1-AC71-F249-90C1-5123BDBF33E0}" presName="parentLeftMargin" presStyleLbl="node1" presStyleIdx="3" presStyleCnt="5"/>
      <dgm:spPr/>
    </dgm:pt>
    <dgm:pt modelId="{587D5625-4696-E146-B9EE-8247D004D04E}" type="pres">
      <dgm:prSet presAssocID="{36445FA1-AC71-F249-90C1-5123BDBF33E0}" presName="parentText" presStyleLbl="node1" presStyleIdx="4" presStyleCnt="5" custScaleX="98510" custScaleY="163047">
        <dgm:presLayoutVars>
          <dgm:chMax val="0"/>
          <dgm:bulletEnabled val="1"/>
        </dgm:presLayoutVars>
      </dgm:prSet>
      <dgm:spPr/>
    </dgm:pt>
    <dgm:pt modelId="{948F63FC-EA5A-9640-8A4D-DE785EC8F01C}" type="pres">
      <dgm:prSet presAssocID="{36445FA1-AC71-F249-90C1-5123BDBF33E0}" presName="negativeSpace" presStyleCnt="0"/>
      <dgm:spPr/>
    </dgm:pt>
    <dgm:pt modelId="{3EAA56B0-7CD9-B244-9CBB-35A1336D9278}" type="pres">
      <dgm:prSet presAssocID="{36445FA1-AC71-F249-90C1-5123BDBF33E0}" presName="childText" presStyleLbl="conFgAcc1" presStyleIdx="4" presStyleCnt="5">
        <dgm:presLayoutVars>
          <dgm:bulletEnabled val="1"/>
        </dgm:presLayoutVars>
      </dgm:prSet>
      <dgm:spPr/>
    </dgm:pt>
  </dgm:ptLst>
  <dgm:cxnLst>
    <dgm:cxn modelId="{F3622216-042E-B042-AC1B-AFB746E415E1}" srcId="{49235E1B-BE0C-4745-9701-C96AD9A8FC44}" destId="{7BEB4D0E-2FB5-F14A-8DDA-3BB414E072A1}" srcOrd="3" destOrd="0" parTransId="{4E9C765C-DC01-9C47-9145-E4AC3124688E}" sibTransId="{3C9090C6-D8F2-E84A-AB04-09F302E38C6A}"/>
    <dgm:cxn modelId="{AFFFF01C-1AA6-834A-BA3D-D00B86B73E7A}" srcId="{49235E1B-BE0C-4745-9701-C96AD9A8FC44}" destId="{36445FA1-AC71-F249-90C1-5123BDBF33E0}" srcOrd="4" destOrd="0" parTransId="{85A26326-ADBD-6A47-8DC8-B7360E6489E1}" sibTransId="{48AD42A9-09CD-1F47-A5BB-C68FA08B5519}"/>
    <dgm:cxn modelId="{1333C626-0FDB-3940-A212-6BC1EF64B59C}" type="presOf" srcId="{BB85E67C-A8CF-4B4E-9862-1E617757B8E0}" destId="{146D0ED6-CCA3-9B48-A01D-C724CF747148}" srcOrd="1" destOrd="0" presId="urn:microsoft.com/office/officeart/2005/8/layout/list1"/>
    <dgm:cxn modelId="{6700D829-BF95-944B-AB30-20684CF2C51F}" type="presOf" srcId="{7BEB4D0E-2FB5-F14A-8DDA-3BB414E072A1}" destId="{96E1E970-E054-D143-A279-57FFB731B96D}" srcOrd="0" destOrd="0" presId="urn:microsoft.com/office/officeart/2005/8/layout/list1"/>
    <dgm:cxn modelId="{DC490D33-773B-1443-BA5B-884DD976BCA3}" type="presOf" srcId="{36445FA1-AC71-F249-90C1-5123BDBF33E0}" destId="{36710233-CF93-FD44-AA4F-65FF0BDEF7E1}" srcOrd="0" destOrd="0" presId="urn:microsoft.com/office/officeart/2005/8/layout/list1"/>
    <dgm:cxn modelId="{C5F36C33-A349-5A49-A125-C72DE4C22EA5}" type="presOf" srcId="{BB85E67C-A8CF-4B4E-9862-1E617757B8E0}" destId="{8147256E-73E0-FC40-B18C-6126FD675B05}" srcOrd="0" destOrd="0" presId="urn:microsoft.com/office/officeart/2005/8/layout/list1"/>
    <dgm:cxn modelId="{76D3873A-42DC-DE46-8A7B-B2A03CAD0532}" srcId="{49235E1B-BE0C-4745-9701-C96AD9A8FC44}" destId="{BB85E67C-A8CF-4B4E-9862-1E617757B8E0}" srcOrd="1" destOrd="0" parTransId="{487E0246-3C72-9146-B81C-66589BC21E57}" sibTransId="{057469A3-C43F-0D46-A8F7-ACF64E879F49}"/>
    <dgm:cxn modelId="{6644A540-039C-234E-8A73-E0C12D8B4F8E}" type="presOf" srcId="{2785C760-2BBB-914B-9668-C2F342BB5484}" destId="{1D9BA125-5815-9F44-A0ED-9B1A97D2F6C4}" srcOrd="1" destOrd="0" presId="urn:microsoft.com/office/officeart/2005/8/layout/list1"/>
    <dgm:cxn modelId="{FD291B66-91D3-3E48-8B82-A7CBFA177D61}" type="presOf" srcId="{7BEB4D0E-2FB5-F14A-8DDA-3BB414E072A1}" destId="{D1D84A50-E3E7-0A42-8D48-10A3BD11D4D8}" srcOrd="1" destOrd="0" presId="urn:microsoft.com/office/officeart/2005/8/layout/list1"/>
    <dgm:cxn modelId="{6734B37C-821C-184C-B8FA-07D486F2865A}" type="presOf" srcId="{A5B01550-C790-3643-B7C7-1E609C92B366}" destId="{2FA63BF4-B407-5A43-8E5B-8850B8FDD4DF}" srcOrd="1" destOrd="0" presId="urn:microsoft.com/office/officeart/2005/8/layout/list1"/>
    <dgm:cxn modelId="{4DC6377D-1E82-2A46-B810-EEB502152BA1}" type="presOf" srcId="{49235E1B-BE0C-4745-9701-C96AD9A8FC44}" destId="{9FA31E90-950D-4342-8115-5B64BC55BDB8}" srcOrd="0" destOrd="0" presId="urn:microsoft.com/office/officeart/2005/8/layout/list1"/>
    <dgm:cxn modelId="{1A90CEAD-50AF-4143-B55E-96E39EDA45C0}" type="presOf" srcId="{36445FA1-AC71-F249-90C1-5123BDBF33E0}" destId="{587D5625-4696-E146-B9EE-8247D004D04E}" srcOrd="1" destOrd="0" presId="urn:microsoft.com/office/officeart/2005/8/layout/list1"/>
    <dgm:cxn modelId="{6473F7C2-24F1-894D-ACB2-3D1E8046B78B}" srcId="{49235E1B-BE0C-4745-9701-C96AD9A8FC44}" destId="{2785C760-2BBB-914B-9668-C2F342BB5484}" srcOrd="0" destOrd="0" parTransId="{CC2269D4-DD14-CE46-BB2D-9AEA0834165E}" sibTransId="{98B20998-BB23-B14E-AEB1-2D7AD27958ED}"/>
    <dgm:cxn modelId="{E12AE2D4-0800-F14D-9051-322C030E4641}" srcId="{49235E1B-BE0C-4745-9701-C96AD9A8FC44}" destId="{A5B01550-C790-3643-B7C7-1E609C92B366}" srcOrd="2" destOrd="0" parTransId="{DCBC65D5-ADC0-544F-8D0A-ACC957EB35ED}" sibTransId="{720C7B2B-7008-5D4B-8C10-31454F6D52EB}"/>
    <dgm:cxn modelId="{9598ECE7-3EF6-384C-989D-65A583E2D7B8}" type="presOf" srcId="{A5B01550-C790-3643-B7C7-1E609C92B366}" destId="{59B2226A-DA5F-5E41-9EF6-676F8025C101}" srcOrd="0" destOrd="0" presId="urn:microsoft.com/office/officeart/2005/8/layout/list1"/>
    <dgm:cxn modelId="{C8D36EEA-4F10-9640-9E8F-15A0D8A14CE9}" type="presOf" srcId="{2785C760-2BBB-914B-9668-C2F342BB5484}" destId="{C024FAA6-3179-584F-A844-4A3DDD442B03}" srcOrd="0" destOrd="0" presId="urn:microsoft.com/office/officeart/2005/8/layout/list1"/>
    <dgm:cxn modelId="{9F967CF0-55C7-3749-8688-57436353EE78}" type="presParOf" srcId="{9FA31E90-950D-4342-8115-5B64BC55BDB8}" destId="{82D3394E-54D2-8346-B106-2D18830FD841}" srcOrd="0" destOrd="0" presId="urn:microsoft.com/office/officeart/2005/8/layout/list1"/>
    <dgm:cxn modelId="{09319CA2-E3E3-344F-BD07-505252086D40}" type="presParOf" srcId="{82D3394E-54D2-8346-B106-2D18830FD841}" destId="{C024FAA6-3179-584F-A844-4A3DDD442B03}" srcOrd="0" destOrd="0" presId="urn:microsoft.com/office/officeart/2005/8/layout/list1"/>
    <dgm:cxn modelId="{27AEF4D3-92FD-E944-B612-696B748CE2C0}" type="presParOf" srcId="{82D3394E-54D2-8346-B106-2D18830FD841}" destId="{1D9BA125-5815-9F44-A0ED-9B1A97D2F6C4}" srcOrd="1" destOrd="0" presId="urn:microsoft.com/office/officeart/2005/8/layout/list1"/>
    <dgm:cxn modelId="{F627EF48-FCD8-6746-B3DD-B68A2EDE4381}" type="presParOf" srcId="{9FA31E90-950D-4342-8115-5B64BC55BDB8}" destId="{1A48D31C-8B7E-CF48-9567-F7850ABBEF1D}" srcOrd="1" destOrd="0" presId="urn:microsoft.com/office/officeart/2005/8/layout/list1"/>
    <dgm:cxn modelId="{493B303B-58D2-9447-BBB6-2661B796E2DA}" type="presParOf" srcId="{9FA31E90-950D-4342-8115-5B64BC55BDB8}" destId="{A6B3DBE9-D7CD-3842-A764-3ADBDDFB8E3B}" srcOrd="2" destOrd="0" presId="urn:microsoft.com/office/officeart/2005/8/layout/list1"/>
    <dgm:cxn modelId="{5D5F3BE7-08C5-6445-A094-1C88B53661F8}" type="presParOf" srcId="{9FA31E90-950D-4342-8115-5B64BC55BDB8}" destId="{F07E7FDB-7EB0-9947-A276-F178B732D752}" srcOrd="3" destOrd="0" presId="urn:microsoft.com/office/officeart/2005/8/layout/list1"/>
    <dgm:cxn modelId="{FB0D9442-C9DC-294F-A21E-A6317A505518}" type="presParOf" srcId="{9FA31E90-950D-4342-8115-5B64BC55BDB8}" destId="{22821A80-A5DA-244E-9BCF-B0E4D9CA557E}" srcOrd="4" destOrd="0" presId="urn:microsoft.com/office/officeart/2005/8/layout/list1"/>
    <dgm:cxn modelId="{14BFBE52-BCC8-844F-94D9-DE3E76B5A901}" type="presParOf" srcId="{22821A80-A5DA-244E-9BCF-B0E4D9CA557E}" destId="{8147256E-73E0-FC40-B18C-6126FD675B05}" srcOrd="0" destOrd="0" presId="urn:microsoft.com/office/officeart/2005/8/layout/list1"/>
    <dgm:cxn modelId="{F675839A-9B7D-CB44-9CB0-A1E742839C79}" type="presParOf" srcId="{22821A80-A5DA-244E-9BCF-B0E4D9CA557E}" destId="{146D0ED6-CCA3-9B48-A01D-C724CF747148}" srcOrd="1" destOrd="0" presId="urn:microsoft.com/office/officeart/2005/8/layout/list1"/>
    <dgm:cxn modelId="{7CCC32A0-9B83-D44A-BB99-FE9B46AD524D}" type="presParOf" srcId="{9FA31E90-950D-4342-8115-5B64BC55BDB8}" destId="{F58C609F-B7B3-9B4C-8310-E5DC4F7A33EE}" srcOrd="5" destOrd="0" presId="urn:microsoft.com/office/officeart/2005/8/layout/list1"/>
    <dgm:cxn modelId="{AA593483-F88C-CC45-88DF-B9A5332D967A}" type="presParOf" srcId="{9FA31E90-950D-4342-8115-5B64BC55BDB8}" destId="{12677893-3A4A-9B47-AFDB-7BA1CF5677DD}" srcOrd="6" destOrd="0" presId="urn:microsoft.com/office/officeart/2005/8/layout/list1"/>
    <dgm:cxn modelId="{03046570-8FD5-2345-920C-99AE8F486638}" type="presParOf" srcId="{9FA31E90-950D-4342-8115-5B64BC55BDB8}" destId="{695FA7A4-AD90-044A-B794-C2AAC317FB6D}" srcOrd="7" destOrd="0" presId="urn:microsoft.com/office/officeart/2005/8/layout/list1"/>
    <dgm:cxn modelId="{88FF2367-B0F4-5A4E-A86B-8F6764FD3FDC}" type="presParOf" srcId="{9FA31E90-950D-4342-8115-5B64BC55BDB8}" destId="{BD9B7AE7-7DA3-2843-B4C7-8C56C9B07FD4}" srcOrd="8" destOrd="0" presId="urn:microsoft.com/office/officeart/2005/8/layout/list1"/>
    <dgm:cxn modelId="{08A90F06-01C2-2548-869E-318F3C68FE57}" type="presParOf" srcId="{BD9B7AE7-7DA3-2843-B4C7-8C56C9B07FD4}" destId="{59B2226A-DA5F-5E41-9EF6-676F8025C101}" srcOrd="0" destOrd="0" presId="urn:microsoft.com/office/officeart/2005/8/layout/list1"/>
    <dgm:cxn modelId="{C2CC5875-5EE7-0940-9DDC-4CA7D19F52FB}" type="presParOf" srcId="{BD9B7AE7-7DA3-2843-B4C7-8C56C9B07FD4}" destId="{2FA63BF4-B407-5A43-8E5B-8850B8FDD4DF}" srcOrd="1" destOrd="0" presId="urn:microsoft.com/office/officeart/2005/8/layout/list1"/>
    <dgm:cxn modelId="{BC291341-5E91-BA46-A3E3-E89F94A72B70}" type="presParOf" srcId="{9FA31E90-950D-4342-8115-5B64BC55BDB8}" destId="{1534FBFB-D126-584F-9869-4C2217770842}" srcOrd="9" destOrd="0" presId="urn:microsoft.com/office/officeart/2005/8/layout/list1"/>
    <dgm:cxn modelId="{DF9FB3AA-27FB-6341-9095-5CB39F7F384D}" type="presParOf" srcId="{9FA31E90-950D-4342-8115-5B64BC55BDB8}" destId="{72B50A98-CA84-A84B-8FC3-AC8718730D92}" srcOrd="10" destOrd="0" presId="urn:microsoft.com/office/officeart/2005/8/layout/list1"/>
    <dgm:cxn modelId="{DB01D101-566C-6E4F-B296-CAB2F12CD011}" type="presParOf" srcId="{9FA31E90-950D-4342-8115-5B64BC55BDB8}" destId="{04A99B50-0E2A-FD45-B964-5F0D02C9B9DA}" srcOrd="11" destOrd="0" presId="urn:microsoft.com/office/officeart/2005/8/layout/list1"/>
    <dgm:cxn modelId="{0296F96A-0202-CD4D-A379-6537AD5FC141}" type="presParOf" srcId="{9FA31E90-950D-4342-8115-5B64BC55BDB8}" destId="{0A9896EF-9F79-2147-91AD-1B6715FEA415}" srcOrd="12" destOrd="0" presId="urn:microsoft.com/office/officeart/2005/8/layout/list1"/>
    <dgm:cxn modelId="{7C1EE188-9F6B-8341-8D7B-76BF5FA79BD8}" type="presParOf" srcId="{0A9896EF-9F79-2147-91AD-1B6715FEA415}" destId="{96E1E970-E054-D143-A279-57FFB731B96D}" srcOrd="0" destOrd="0" presId="urn:microsoft.com/office/officeart/2005/8/layout/list1"/>
    <dgm:cxn modelId="{30C77702-24EB-9245-8D63-EBCED41B1AD0}" type="presParOf" srcId="{0A9896EF-9F79-2147-91AD-1B6715FEA415}" destId="{D1D84A50-E3E7-0A42-8D48-10A3BD11D4D8}" srcOrd="1" destOrd="0" presId="urn:microsoft.com/office/officeart/2005/8/layout/list1"/>
    <dgm:cxn modelId="{C7129670-35D2-0543-B381-AB3E71739F44}" type="presParOf" srcId="{9FA31E90-950D-4342-8115-5B64BC55BDB8}" destId="{A316D20D-8803-204E-B7AC-39D0017A0E55}" srcOrd="13" destOrd="0" presId="urn:microsoft.com/office/officeart/2005/8/layout/list1"/>
    <dgm:cxn modelId="{3C79A7C8-7186-E64F-BDBB-D30EA464C395}" type="presParOf" srcId="{9FA31E90-950D-4342-8115-5B64BC55BDB8}" destId="{3B0F670D-3700-E14C-B52F-5A36AA83D033}" srcOrd="14" destOrd="0" presId="urn:microsoft.com/office/officeart/2005/8/layout/list1"/>
    <dgm:cxn modelId="{D49ACD9D-6192-BF44-A19A-998E49B08ECF}" type="presParOf" srcId="{9FA31E90-950D-4342-8115-5B64BC55BDB8}" destId="{B5290B22-879E-3946-81B0-B57A2E13F62E}" srcOrd="15" destOrd="0" presId="urn:microsoft.com/office/officeart/2005/8/layout/list1"/>
    <dgm:cxn modelId="{F06A88F5-AC3C-B94A-9FF8-153EAD5A633D}" type="presParOf" srcId="{9FA31E90-950D-4342-8115-5B64BC55BDB8}" destId="{70934C24-028B-614F-814F-0975306E9321}" srcOrd="16" destOrd="0" presId="urn:microsoft.com/office/officeart/2005/8/layout/list1"/>
    <dgm:cxn modelId="{6B6059D8-D66B-A642-A563-BA43E9E25915}" type="presParOf" srcId="{70934C24-028B-614F-814F-0975306E9321}" destId="{36710233-CF93-FD44-AA4F-65FF0BDEF7E1}" srcOrd="0" destOrd="0" presId="urn:microsoft.com/office/officeart/2005/8/layout/list1"/>
    <dgm:cxn modelId="{506B2BFD-0A40-124A-A8B5-0FAD5A504853}" type="presParOf" srcId="{70934C24-028B-614F-814F-0975306E9321}" destId="{587D5625-4696-E146-B9EE-8247D004D04E}" srcOrd="1" destOrd="0" presId="urn:microsoft.com/office/officeart/2005/8/layout/list1"/>
    <dgm:cxn modelId="{0D7E1A6E-6279-744D-B9C2-F4833DEC3D5D}" type="presParOf" srcId="{9FA31E90-950D-4342-8115-5B64BC55BDB8}" destId="{948F63FC-EA5A-9640-8A4D-DE785EC8F01C}" srcOrd="17" destOrd="0" presId="urn:microsoft.com/office/officeart/2005/8/layout/list1"/>
    <dgm:cxn modelId="{D607D2F8-F254-804B-B26D-6A7208F1B2F4}" type="presParOf" srcId="{9FA31E90-950D-4342-8115-5B64BC55BDB8}" destId="{3EAA56B0-7CD9-B244-9CBB-35A1336D9278}" srcOrd="18"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3DBE9-D7CD-3842-A764-3ADBDDFB8E3B}">
      <dsp:nvSpPr>
        <dsp:cNvPr id="0" name=""/>
        <dsp:cNvSpPr/>
      </dsp:nvSpPr>
      <dsp:spPr>
        <a:xfrm>
          <a:off x="0" y="693444"/>
          <a:ext cx="8915108" cy="428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9BA125-5815-9F44-A0ED-9B1A97D2F6C4}">
      <dsp:nvSpPr>
        <dsp:cNvPr id="0" name=""/>
        <dsp:cNvSpPr/>
      </dsp:nvSpPr>
      <dsp:spPr>
        <a:xfrm>
          <a:off x="445755" y="44942"/>
          <a:ext cx="6362641" cy="89942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79" tIns="0" rIns="235879"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accent6">
                  <a:lumMod val="20000"/>
                  <a:lumOff val="80000"/>
                </a:schemeClr>
              </a:solidFill>
              <a:latin typeface="Times New Roman" panose="02020603050405020304" pitchFamily="18" charset="0"/>
              <a:cs typeface="Times New Roman" panose="02020603050405020304" pitchFamily="18" charset="0"/>
            </a:rPr>
            <a:t>Demographic Segmentation: </a:t>
          </a:r>
          <a:r>
            <a:rPr lang="en-US" sz="1200" kern="1200" dirty="0">
              <a:latin typeface="Times New Roman" panose="02020603050405020304" pitchFamily="18" charset="0"/>
              <a:cs typeface="Times New Roman" panose="02020603050405020304" pitchFamily="18" charset="0"/>
            </a:rPr>
            <a:t>Lyft targets a wide range of demographics, including different age groups like millennials and seniors, professions, and income levels. For example, premium services are aimed at higher-income individuals, while standard options cater to everyday budget-conscious riders.</a:t>
          </a:r>
          <a:endParaRPr lang="en-IN" sz="1200" kern="1200" dirty="0">
            <a:latin typeface="Times New Roman" panose="02020603050405020304" pitchFamily="18" charset="0"/>
            <a:cs typeface="Times New Roman" panose="02020603050405020304" pitchFamily="18" charset="0"/>
          </a:endParaRPr>
        </a:p>
      </dsp:txBody>
      <dsp:txXfrm>
        <a:off x="489661" y="88848"/>
        <a:ext cx="6274829" cy="811610"/>
      </dsp:txXfrm>
    </dsp:sp>
    <dsp:sp modelId="{12677893-3A4A-9B47-AFDB-7BA1CF5677DD}">
      <dsp:nvSpPr>
        <dsp:cNvPr id="0" name=""/>
        <dsp:cNvSpPr/>
      </dsp:nvSpPr>
      <dsp:spPr>
        <a:xfrm>
          <a:off x="0" y="1677555"/>
          <a:ext cx="8915108" cy="428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6D0ED6-CCA3-9B48-A01D-C724CF747148}">
      <dsp:nvSpPr>
        <dsp:cNvPr id="0" name=""/>
        <dsp:cNvSpPr/>
      </dsp:nvSpPr>
      <dsp:spPr>
        <a:xfrm>
          <a:off x="456284" y="1216796"/>
          <a:ext cx="6167248" cy="714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79" tIns="0" rIns="235879"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accent6">
                  <a:lumMod val="20000"/>
                  <a:lumOff val="80000"/>
                </a:schemeClr>
              </a:solidFill>
              <a:latin typeface="Times New Roman" panose="02020603050405020304" pitchFamily="18" charset="0"/>
              <a:cs typeface="Times New Roman" panose="02020603050405020304" pitchFamily="18" charset="0"/>
            </a:rPr>
            <a:t>Geographic Segmentation</a:t>
          </a:r>
          <a:r>
            <a:rPr lang="en-US" sz="1800" kern="1200" dirty="0">
              <a:solidFill>
                <a:schemeClr val="accent6">
                  <a:lumMod val="20000"/>
                  <a:lumOff val="80000"/>
                </a:schemeClr>
              </a:solidFill>
              <a:latin typeface="Times New Roman" panose="02020603050405020304" pitchFamily="18" charset="0"/>
              <a:cs typeface="Times New Roman" panose="02020603050405020304" pitchFamily="18" charset="0"/>
            </a:rPr>
            <a:t>: </a:t>
          </a:r>
          <a:r>
            <a:rPr lang="en-US" sz="1200" kern="1200" dirty="0">
              <a:latin typeface="Times New Roman" panose="02020603050405020304" pitchFamily="18" charset="0"/>
              <a:cs typeface="Times New Roman" panose="02020603050405020304" pitchFamily="18" charset="0"/>
            </a:rPr>
            <a:t>The company focuses its services in urban and suburban regions where there is a high demand for quick and convenient transportation due to factors like traffic congestion and scarce parking. Services are tailored to meet the specific needs and regulations of each locality.</a:t>
          </a:r>
          <a:endParaRPr lang="en-IN" sz="1200" kern="1200" dirty="0">
            <a:latin typeface="Times New Roman" panose="02020603050405020304" pitchFamily="18" charset="0"/>
            <a:cs typeface="Times New Roman" panose="02020603050405020304" pitchFamily="18" charset="0"/>
          </a:endParaRPr>
        </a:p>
      </dsp:txBody>
      <dsp:txXfrm>
        <a:off x="491179" y="1251691"/>
        <a:ext cx="6097458" cy="645040"/>
      </dsp:txXfrm>
    </dsp:sp>
    <dsp:sp modelId="{72B50A98-CA84-A84B-8FC3-AC8718730D92}">
      <dsp:nvSpPr>
        <dsp:cNvPr id="0" name=""/>
        <dsp:cNvSpPr/>
      </dsp:nvSpPr>
      <dsp:spPr>
        <a:xfrm>
          <a:off x="0" y="2712613"/>
          <a:ext cx="8915108" cy="428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A63BF4-B407-5A43-8E5B-8850B8FDD4DF}">
      <dsp:nvSpPr>
        <dsp:cNvPr id="0" name=""/>
        <dsp:cNvSpPr/>
      </dsp:nvSpPr>
      <dsp:spPr>
        <a:xfrm>
          <a:off x="466808" y="2197755"/>
          <a:ext cx="6227595" cy="7657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79" tIns="0" rIns="235879"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accent6">
                  <a:lumMod val="20000"/>
                  <a:lumOff val="80000"/>
                </a:schemeClr>
              </a:solidFill>
              <a:latin typeface="Times New Roman" panose="02020603050405020304" pitchFamily="18" charset="0"/>
              <a:cs typeface="Times New Roman" panose="02020603050405020304" pitchFamily="18" charset="0"/>
            </a:rPr>
            <a:t>Behavioral Segmentation</a:t>
          </a:r>
          <a:r>
            <a:rPr lang="en-US" sz="1050" b="1" kern="1200" dirty="0">
              <a:latin typeface="Times New Roman" panose="02020603050405020304" pitchFamily="18" charset="0"/>
              <a:cs typeface="Times New Roman" panose="02020603050405020304" pitchFamily="18" charset="0"/>
            </a:rPr>
            <a:t>: </a:t>
          </a:r>
          <a:r>
            <a:rPr lang="en-US" sz="1100" kern="1200" dirty="0">
              <a:latin typeface="Times New Roman" panose="02020603050405020304" pitchFamily="18" charset="0"/>
              <a:cs typeface="Times New Roman" panose="02020603050405020304" pitchFamily="18" charset="0"/>
            </a:rPr>
            <a:t>Lyft analyzes user behavior such as frequency of rides, purpose (commute, leisure, etc.), and preferences (vehicle type, shared or solo rides). This helps them offer personalized promotions and service options like ride </a:t>
          </a:r>
          <a:r>
            <a:rPr lang="en-US" sz="1600" kern="1200" dirty="0">
              <a:latin typeface="Times New Roman" panose="02020603050405020304" pitchFamily="18" charset="0"/>
              <a:cs typeface="Times New Roman" panose="02020603050405020304" pitchFamily="18" charset="0"/>
            </a:rPr>
            <a:t>passes</a:t>
          </a:r>
          <a:r>
            <a:rPr lang="en-US" sz="1100" kern="1200" dirty="0">
              <a:latin typeface="Times New Roman" panose="02020603050405020304" pitchFamily="18" charset="0"/>
              <a:cs typeface="Times New Roman" panose="02020603050405020304" pitchFamily="18" charset="0"/>
            </a:rPr>
            <a:t> for frequent users or special rates during off-peak times.</a:t>
          </a:r>
          <a:endParaRPr lang="en-IN" sz="1050" kern="1200" dirty="0">
            <a:latin typeface="Times New Roman" panose="02020603050405020304" pitchFamily="18" charset="0"/>
            <a:cs typeface="Times New Roman" panose="02020603050405020304" pitchFamily="18" charset="0"/>
          </a:endParaRPr>
        </a:p>
      </dsp:txBody>
      <dsp:txXfrm>
        <a:off x="504190" y="2235137"/>
        <a:ext cx="6152831" cy="691013"/>
      </dsp:txXfrm>
    </dsp:sp>
    <dsp:sp modelId="{3B0F670D-3700-E14C-B52F-5A36AA83D033}">
      <dsp:nvSpPr>
        <dsp:cNvPr id="0" name=""/>
        <dsp:cNvSpPr/>
      </dsp:nvSpPr>
      <dsp:spPr>
        <a:xfrm>
          <a:off x="0" y="3762289"/>
          <a:ext cx="8915108" cy="428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D84A50-E3E7-0A42-8D48-10A3BD11D4D8}">
      <dsp:nvSpPr>
        <dsp:cNvPr id="0" name=""/>
        <dsp:cNvSpPr/>
      </dsp:nvSpPr>
      <dsp:spPr>
        <a:xfrm>
          <a:off x="456284" y="3208163"/>
          <a:ext cx="6199887" cy="78039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79" tIns="0" rIns="235879" bIns="0" numCol="1" spcCol="1270" anchor="ctr" anchorCtr="0">
          <a:noAutofit/>
        </a:bodyPr>
        <a:lstStyle/>
        <a:p>
          <a:pPr marL="0" lvl="0" indent="0" algn="just" defTabSz="711200">
            <a:lnSpc>
              <a:spcPct val="90000"/>
            </a:lnSpc>
            <a:spcBef>
              <a:spcPct val="0"/>
            </a:spcBef>
            <a:spcAft>
              <a:spcPct val="35000"/>
            </a:spcAft>
            <a:buNone/>
          </a:pPr>
          <a:r>
            <a:rPr lang="en-US" sz="1600" b="1" kern="1200" dirty="0">
              <a:solidFill>
                <a:schemeClr val="accent6">
                  <a:lumMod val="20000"/>
                  <a:lumOff val="80000"/>
                </a:schemeClr>
              </a:solidFill>
              <a:latin typeface="Times New Roman" panose="02020603050405020304" pitchFamily="18" charset="0"/>
              <a:cs typeface="Times New Roman" panose="02020603050405020304" pitchFamily="18" charset="0"/>
            </a:rPr>
            <a:t>Psychographic Segmentation: </a:t>
          </a:r>
          <a:r>
            <a:rPr lang="en-US" sz="1200" kern="1200" dirty="0">
              <a:latin typeface="Times New Roman" panose="02020603050405020304" pitchFamily="18" charset="0"/>
              <a:cs typeface="Times New Roman" panose="02020603050405020304" pitchFamily="18" charset="0"/>
            </a:rPr>
            <a:t>Lyft appeals to users based on lifestyle choices and values, promoting itself as an ethical choice with a focus on community and sustainability. This strategy attracts customers who prioritize social responsibility and prefer companies that align with their personal beliefs.</a:t>
          </a:r>
          <a:endParaRPr lang="en-IN" sz="1200" kern="1200" dirty="0">
            <a:latin typeface="Times New Roman" panose="02020603050405020304" pitchFamily="18" charset="0"/>
            <a:cs typeface="Times New Roman" panose="02020603050405020304" pitchFamily="18" charset="0"/>
          </a:endParaRPr>
        </a:p>
      </dsp:txBody>
      <dsp:txXfrm>
        <a:off x="494380" y="3246259"/>
        <a:ext cx="6123695" cy="704204"/>
      </dsp:txXfrm>
    </dsp:sp>
    <dsp:sp modelId="{3EAA56B0-7CD9-B244-9CBB-35A1336D9278}">
      <dsp:nvSpPr>
        <dsp:cNvPr id="0" name=""/>
        <dsp:cNvSpPr/>
      </dsp:nvSpPr>
      <dsp:spPr>
        <a:xfrm>
          <a:off x="0" y="4849804"/>
          <a:ext cx="8915108" cy="428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7D5625-4696-E146-B9EE-8247D004D04E}">
      <dsp:nvSpPr>
        <dsp:cNvPr id="0" name=""/>
        <dsp:cNvSpPr/>
      </dsp:nvSpPr>
      <dsp:spPr>
        <a:xfrm>
          <a:off x="445755" y="4282489"/>
          <a:ext cx="6147591" cy="81823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79" tIns="0" rIns="235879" bIns="0" numCol="1" spcCol="1270" anchor="ctr" anchorCtr="0">
          <a:noAutofit/>
        </a:bodyPr>
        <a:lstStyle/>
        <a:p>
          <a:pPr marL="0" lvl="0" indent="0" algn="just" defTabSz="711200">
            <a:lnSpc>
              <a:spcPct val="90000"/>
            </a:lnSpc>
            <a:spcBef>
              <a:spcPct val="0"/>
            </a:spcBef>
            <a:spcAft>
              <a:spcPct val="35000"/>
            </a:spcAft>
            <a:buNone/>
          </a:pPr>
          <a:r>
            <a:rPr lang="en-US" sz="1600" b="1" kern="1200" dirty="0">
              <a:solidFill>
                <a:schemeClr val="accent6">
                  <a:lumMod val="20000"/>
                  <a:lumOff val="80000"/>
                </a:schemeClr>
              </a:solidFill>
              <a:latin typeface="Times New Roman" panose="02020603050405020304" pitchFamily="18" charset="0"/>
              <a:cs typeface="Times New Roman" panose="02020603050405020304" pitchFamily="18" charset="0"/>
            </a:rPr>
            <a:t>Technological Segmentation: </a:t>
          </a:r>
          <a:r>
            <a:rPr lang="en-US" sz="1200" kern="1200" dirty="0">
              <a:latin typeface="Times New Roman" panose="02020603050405020304" pitchFamily="18" charset="0"/>
              <a:cs typeface="Times New Roman" panose="02020603050405020304" pitchFamily="18" charset="0"/>
            </a:rPr>
            <a:t>Targeting users based on their comfort and familiarity with technology, Lyft provides varied service levels. Tech-savvy customers enjoy features like app integrations and real-time tracking, while less tech-oriented users might access Lyft services through simpler interfaces or partnerships.</a:t>
          </a:r>
          <a:endParaRPr lang="en-IN" sz="1200" kern="1200" dirty="0">
            <a:latin typeface="Times New Roman" panose="02020603050405020304" pitchFamily="18" charset="0"/>
            <a:cs typeface="Times New Roman" panose="02020603050405020304" pitchFamily="18" charset="0"/>
          </a:endParaRPr>
        </a:p>
      </dsp:txBody>
      <dsp:txXfrm>
        <a:off x="485698" y="4322432"/>
        <a:ext cx="6067705" cy="73834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5066A-0A2E-4F4D-A075-4A55B3EFE8D1}"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3D5891-0FD0-1D4C-B5E2-F21389A48BC3}" type="slidenum">
              <a:rPr lang="en-US" smtClean="0"/>
              <a:t>‹#›</a:t>
            </a:fld>
            <a:endParaRPr lang="en-US"/>
          </a:p>
        </p:txBody>
      </p:sp>
    </p:spTree>
    <p:extLst>
      <p:ext uri="{BB962C8B-B14F-4D97-AF65-F5344CB8AC3E}">
        <p14:creationId xmlns:p14="http://schemas.microsoft.com/office/powerpoint/2010/main" val="3337384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Lyft's segmentation strategy can be outlined across several key dimensions:</a:t>
            </a:r>
          </a:p>
          <a:p>
            <a:r>
              <a:rPr lang="en-US"/>
              <a:t> </a:t>
            </a:r>
            <a:endParaRPr lang="en-US">
              <a:cs typeface="Calibri"/>
            </a:endParaRPr>
          </a:p>
          <a:p>
            <a:r>
              <a:rPr lang="en-US"/>
              <a:t>1. **Demographic Segmentation**: Lyft targets various demographic groups including millennials, working professionals, seniors, and families. This segmentation can also be based on income levels, with more premium services like Lyft Lux targeting higher-income users.</a:t>
            </a:r>
          </a:p>
          <a:p>
            <a:r>
              <a:rPr lang="en-US"/>
              <a:t> </a:t>
            </a:r>
            <a:endParaRPr lang="en-US">
              <a:cs typeface="Calibri"/>
            </a:endParaRPr>
          </a:p>
          <a:p>
            <a:r>
              <a:rPr lang="en-US"/>
              <a:t>2. **Geographic Segmentation**: Lyft operates primarily in urban and suburban areas, focusing on dense cities where demand for ridesharing is high due to traffic congestion and limited parking. It also differentiates services based on region-specific needs and regulations.</a:t>
            </a:r>
          </a:p>
          <a:p>
            <a:r>
              <a:rPr lang="en-US"/>
              <a:t> </a:t>
            </a:r>
            <a:endParaRPr lang="en-US">
              <a:cs typeface="Calibri"/>
            </a:endParaRPr>
          </a:p>
          <a:p>
            <a:r>
              <a:rPr lang="en-US"/>
              <a:t>3. **Behavioral Segmentation**: Lyft looks at customer travel patterns, preferences, and loyalty. For instance, frequent travelers might be targeted with ride passes or discounts, while occasional users might receive promotions to increase usage. The company also considers the time of day, with different strategies for peak and off-peak hours.</a:t>
            </a:r>
          </a:p>
          <a:p>
            <a:r>
              <a:rPr lang="en-US"/>
              <a:t> </a:t>
            </a:r>
            <a:endParaRPr lang="en-US">
              <a:cs typeface="Calibri"/>
            </a:endParaRPr>
          </a:p>
          <a:p>
            <a:r>
              <a:rPr lang="en-US"/>
              <a:t>4. **Psychographic Segmentation**: This involves segmenting users based on their lifestyles, values, and social attitudes. Lyft has positioned itself as a socially responsible and driver-friendly brand, appealing to customers who value corporate ethics and sustainable practices.</a:t>
            </a:r>
          </a:p>
          <a:p>
            <a:r>
              <a:rPr lang="en-US"/>
              <a:t> </a:t>
            </a:r>
            <a:endParaRPr lang="en-US">
              <a:cs typeface="Calibri"/>
            </a:endParaRPr>
          </a:p>
          <a:p>
            <a:r>
              <a:rPr lang="en-US"/>
              <a:t>5. **Technological Segmentation**: Lyft segments users by their adoption of technology, offering different levels of service to tech-savvy users who might prefer app-based services versus those who may use the service via other integrations, like partnerships with third-party apps or through corporate accounts.</a:t>
            </a:r>
          </a:p>
          <a:p>
            <a:r>
              <a:rPr lang="en-US"/>
              <a:t> </a:t>
            </a:r>
            <a:endParaRPr lang="en-US">
              <a:cs typeface="Calibri"/>
            </a:endParaRPr>
          </a:p>
          <a:p>
            <a:r>
              <a:rPr lang="en-US"/>
              <a:t>By understanding and targeting these segments, Lyft can tailor its marketing strategies, service offerings, and customer interactions to meet the specific needs and preferences of its diverse user base.</a:t>
            </a:r>
          </a:p>
        </p:txBody>
      </p:sp>
      <p:sp>
        <p:nvSpPr>
          <p:cNvPr id="4" name="Slide Number Placeholder 3"/>
          <p:cNvSpPr>
            <a:spLocks noGrp="1"/>
          </p:cNvSpPr>
          <p:nvPr>
            <p:ph type="sldNum" sz="quarter" idx="5"/>
          </p:nvPr>
        </p:nvSpPr>
        <p:spPr/>
        <p:txBody>
          <a:bodyPr/>
          <a:lstStyle/>
          <a:p>
            <a:fld id="{CE13BD5A-05D1-46D6-AD47-2FAAC23756EB}" type="slidenum">
              <a:rPr lang="en-US"/>
              <a:t>9</a:t>
            </a:fld>
            <a:endParaRPr lang="en-US"/>
          </a:p>
        </p:txBody>
      </p:sp>
    </p:spTree>
    <p:extLst>
      <p:ext uri="{BB962C8B-B14F-4D97-AF65-F5344CB8AC3E}">
        <p14:creationId xmlns:p14="http://schemas.microsoft.com/office/powerpoint/2010/main" val="1950011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3D5891-0FD0-1D4C-B5E2-F21389A48BC3}" type="slidenum">
              <a:rPr lang="en-US" smtClean="0"/>
              <a:t>12</a:t>
            </a:fld>
            <a:endParaRPr lang="en-US"/>
          </a:p>
        </p:txBody>
      </p:sp>
    </p:spTree>
    <p:extLst>
      <p:ext uri="{BB962C8B-B14F-4D97-AF65-F5344CB8AC3E}">
        <p14:creationId xmlns:p14="http://schemas.microsoft.com/office/powerpoint/2010/main" val="3159466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3D5891-0FD0-1D4C-B5E2-F21389A48BC3}" type="slidenum">
              <a:rPr lang="en-US" smtClean="0"/>
              <a:t>17</a:t>
            </a:fld>
            <a:endParaRPr lang="en-US"/>
          </a:p>
        </p:txBody>
      </p:sp>
    </p:spTree>
    <p:extLst>
      <p:ext uri="{BB962C8B-B14F-4D97-AF65-F5344CB8AC3E}">
        <p14:creationId xmlns:p14="http://schemas.microsoft.com/office/powerpoint/2010/main" val="1334703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D195-FF57-84E3-FFBE-24A2AD3595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360379A-927C-D080-6DC9-91713FF856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BCAA1FB-3B87-C10F-A310-E639990ABF4F}"/>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5" name="Footer Placeholder 4">
            <a:extLst>
              <a:ext uri="{FF2B5EF4-FFF2-40B4-BE49-F238E27FC236}">
                <a16:creationId xmlns:a16="http://schemas.microsoft.com/office/drawing/2014/main" id="{EA8F101A-5C8B-58FC-6FD8-EA7130F38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1DE98-3CBF-F50A-2E75-5B2B1B2EC25C}"/>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2560875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92BA-438C-58C0-23CC-1C9B19D2490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8356FEF-F814-8BAF-73CF-FFCEB110DC6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DC49E3-473B-BC85-0901-5ABB1AE71E62}"/>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5" name="Footer Placeholder 4">
            <a:extLst>
              <a:ext uri="{FF2B5EF4-FFF2-40B4-BE49-F238E27FC236}">
                <a16:creationId xmlns:a16="http://schemas.microsoft.com/office/drawing/2014/main" id="{1F4BC0C7-C7DB-CC22-0C49-D36BE5FE5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1C211-9169-F5EA-3C36-0F94959A4DC6}"/>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2603289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34186C-3F06-29D6-7768-CC4255B2095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34061F9-5F78-F62D-3D82-32F7C0CBEE4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A52063-EA71-B355-4B79-7CDBA66B1044}"/>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5" name="Footer Placeholder 4">
            <a:extLst>
              <a:ext uri="{FF2B5EF4-FFF2-40B4-BE49-F238E27FC236}">
                <a16:creationId xmlns:a16="http://schemas.microsoft.com/office/drawing/2014/main" id="{F844D2DB-8263-A219-4219-537712C28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BF308-8366-F255-1548-4DAAE0F2F03F}"/>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63501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3751-6AD5-A206-FA5A-7DC5B70722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1BDA043-44E3-F82E-3403-C77111DA3E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262DFE-0B01-2C59-0179-6BCCC99F2AEB}"/>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5" name="Footer Placeholder 4">
            <a:extLst>
              <a:ext uri="{FF2B5EF4-FFF2-40B4-BE49-F238E27FC236}">
                <a16:creationId xmlns:a16="http://schemas.microsoft.com/office/drawing/2014/main" id="{B02C445A-E6F2-DDFC-7F09-B8804B707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614ABE-EFA3-0732-C635-12F7489CCAC0}"/>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1954049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A050-5BAA-4689-ADBD-BCF62445D3B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21349DA-D9AA-492A-9E9B-779D3D8EA4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96D130B-6A09-32D5-C3B0-2DB2E4E9B465}"/>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5" name="Footer Placeholder 4">
            <a:extLst>
              <a:ext uri="{FF2B5EF4-FFF2-40B4-BE49-F238E27FC236}">
                <a16:creationId xmlns:a16="http://schemas.microsoft.com/office/drawing/2014/main" id="{A59D52E3-6BD3-F1EB-CE92-7FE68660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1F52F-E843-8195-A714-9C2CDAB3F6E3}"/>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219448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AEF8-5CED-5E88-065D-9BD96C21F3A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25F946-697C-9DD9-0015-BA05BE4F4E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FA13D1-F710-C267-E472-F46C40B3F2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E113D51-133C-3851-9652-CF8C38E07B3B}"/>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6" name="Footer Placeholder 5">
            <a:extLst>
              <a:ext uri="{FF2B5EF4-FFF2-40B4-BE49-F238E27FC236}">
                <a16:creationId xmlns:a16="http://schemas.microsoft.com/office/drawing/2014/main" id="{48B45873-0685-BCB9-AB91-A733823D6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BAD5F8-569C-260A-D3C0-5AD2D418C7F1}"/>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321817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8B97-8D40-3F8D-6259-0F0AEBE91E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B81C152-372B-ADD9-B900-821631CFE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3DBD66C-1866-5324-549A-5B4CFD441A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AADE05E-C884-90F1-D7C1-37165273AC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43AF3A-4195-979C-1E27-A65475968E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64ECEA6-4C86-AB7D-CDB4-ABEE2DC408BF}"/>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8" name="Footer Placeholder 7">
            <a:extLst>
              <a:ext uri="{FF2B5EF4-FFF2-40B4-BE49-F238E27FC236}">
                <a16:creationId xmlns:a16="http://schemas.microsoft.com/office/drawing/2014/main" id="{23E8AEE0-6367-EC06-90E8-2F67099DFA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9BDE14-CE6F-AC31-EA09-7DD4A3320D01}"/>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121543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0723-61ED-0745-EA42-45598B3ED4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210ECD2-B7E5-BADF-1798-905A3F8E5CB5}"/>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4" name="Footer Placeholder 3">
            <a:extLst>
              <a:ext uri="{FF2B5EF4-FFF2-40B4-BE49-F238E27FC236}">
                <a16:creationId xmlns:a16="http://schemas.microsoft.com/office/drawing/2014/main" id="{12571A6D-05B1-8BDC-3328-BE222FDCF7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8BE12A-7326-50EC-58A9-DC011C686B4E}"/>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323696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3C6B05-6C5C-A7AC-5C42-EB509AB35054}"/>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3" name="Footer Placeholder 2">
            <a:extLst>
              <a:ext uri="{FF2B5EF4-FFF2-40B4-BE49-F238E27FC236}">
                <a16:creationId xmlns:a16="http://schemas.microsoft.com/office/drawing/2014/main" id="{41BC657E-8AA7-7662-26DB-8C2B1A744F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0B9886-6CF1-9C1A-B4D7-533CF2FE54F3}"/>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349236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0FB2-1D5C-4C56-8D8A-AEB6DE11DE2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536B414-B86D-61EB-5880-9B95F3D20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25760F2-798B-C2D3-4958-5DB6BD4A4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F6B4C1-FE02-22EA-9F82-9EB1665C70CD}"/>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6" name="Footer Placeholder 5">
            <a:extLst>
              <a:ext uri="{FF2B5EF4-FFF2-40B4-BE49-F238E27FC236}">
                <a16:creationId xmlns:a16="http://schemas.microsoft.com/office/drawing/2014/main" id="{878C094D-5B4D-6DDF-164B-13C025F22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64EE7F-4745-3E67-BA36-F9974FBE98E3}"/>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2057585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D474-0ABE-F1E2-9B9F-168E83F1997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B47253-6DD1-C24A-806D-309E2809B9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01B9E5-9054-D8C9-3DD1-DA290FB12D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0457ADC-A104-E5B0-BB2C-CB214EF50249}"/>
              </a:ext>
            </a:extLst>
          </p:cNvPr>
          <p:cNvSpPr>
            <a:spLocks noGrp="1"/>
          </p:cNvSpPr>
          <p:nvPr>
            <p:ph type="dt" sz="half" idx="10"/>
          </p:nvPr>
        </p:nvSpPr>
        <p:spPr/>
        <p:txBody>
          <a:bodyPr/>
          <a:lstStyle/>
          <a:p>
            <a:fld id="{7165F880-5108-6548-8684-D544703C0018}" type="datetimeFigureOut">
              <a:rPr lang="en-US" smtClean="0"/>
              <a:t>2/3/2025</a:t>
            </a:fld>
            <a:endParaRPr lang="en-US"/>
          </a:p>
        </p:txBody>
      </p:sp>
      <p:sp>
        <p:nvSpPr>
          <p:cNvPr id="6" name="Footer Placeholder 5">
            <a:extLst>
              <a:ext uri="{FF2B5EF4-FFF2-40B4-BE49-F238E27FC236}">
                <a16:creationId xmlns:a16="http://schemas.microsoft.com/office/drawing/2014/main" id="{5CE40FA7-6F16-E4FD-00FA-7A27C73FA7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48719E-4CD5-5EA1-F7A0-BB1BD8F4AE13}"/>
              </a:ext>
            </a:extLst>
          </p:cNvPr>
          <p:cNvSpPr>
            <a:spLocks noGrp="1"/>
          </p:cNvSpPr>
          <p:nvPr>
            <p:ph type="sldNum" sz="quarter" idx="12"/>
          </p:nvPr>
        </p:nvSpPr>
        <p:spPr/>
        <p:txBody>
          <a:bodyPr/>
          <a:lstStyle/>
          <a:p>
            <a:fld id="{566DF01A-D9DB-704E-96F8-78648CC0B4EB}" type="slidenum">
              <a:rPr lang="en-US" smtClean="0"/>
              <a:t>‹#›</a:t>
            </a:fld>
            <a:endParaRPr lang="en-US"/>
          </a:p>
        </p:txBody>
      </p:sp>
    </p:spTree>
    <p:extLst>
      <p:ext uri="{BB962C8B-B14F-4D97-AF65-F5344CB8AC3E}">
        <p14:creationId xmlns:p14="http://schemas.microsoft.com/office/powerpoint/2010/main" val="214144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32D06A-7BDE-3FCE-B406-01CF7F1CC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F0131B-3841-C86E-7DDB-B4D78393B6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EEA7B3-C532-3B4A-0F54-B70CD4481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65F880-5108-6548-8684-D544703C0018}" type="datetimeFigureOut">
              <a:rPr lang="en-US" smtClean="0"/>
              <a:t>2/3/2025</a:t>
            </a:fld>
            <a:endParaRPr lang="en-US"/>
          </a:p>
        </p:txBody>
      </p:sp>
      <p:sp>
        <p:nvSpPr>
          <p:cNvPr id="5" name="Footer Placeholder 4">
            <a:extLst>
              <a:ext uri="{FF2B5EF4-FFF2-40B4-BE49-F238E27FC236}">
                <a16:creationId xmlns:a16="http://schemas.microsoft.com/office/drawing/2014/main" id="{8472BD46-62C4-828A-887D-DB622B085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4C25E70-6B5B-FEB8-0BC0-BE66C3CEBE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6DF01A-D9DB-704E-96F8-78648CC0B4EB}" type="slidenum">
              <a:rPr lang="en-US" smtClean="0"/>
              <a:t>‹#›</a:t>
            </a:fld>
            <a:endParaRPr lang="en-US"/>
          </a:p>
        </p:txBody>
      </p:sp>
    </p:spTree>
    <p:extLst>
      <p:ext uri="{BB962C8B-B14F-4D97-AF65-F5344CB8AC3E}">
        <p14:creationId xmlns:p14="http://schemas.microsoft.com/office/powerpoint/2010/main" val="405085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en.wikipedia.org/wiki/Lyft"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editoy.com/posts/4802"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ditoy.com/posts/4802"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en.wikipedia.org/wiki/Earnings_before_interest_and_taxes" TargetMode="External"/><Relationship Id="rId7" Type="http://schemas.openxmlformats.org/officeDocument/2006/relationships/image" Target="../media/image30.png"/><Relationship Id="rId2" Type="http://schemas.openxmlformats.org/officeDocument/2006/relationships/hyperlink" Target="https://en.wikipedia.org/wiki/United_States_dollar" TargetMode="External"/><Relationship Id="rId1" Type="http://schemas.openxmlformats.org/officeDocument/2006/relationships/slideLayout" Target="../slideLayouts/slideLayout2.xml"/><Relationship Id="rId6" Type="http://schemas.openxmlformats.org/officeDocument/2006/relationships/hyperlink" Target="https://en.wikipedia.org/wiki/Equity_(finance)" TargetMode="External"/><Relationship Id="rId5" Type="http://schemas.openxmlformats.org/officeDocument/2006/relationships/hyperlink" Target="https://en.wikipedia.org/wiki/Asset" TargetMode="External"/><Relationship Id="rId4" Type="http://schemas.openxmlformats.org/officeDocument/2006/relationships/hyperlink" Target="https://en.wikipedia.org/wiki/Net_incom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pngall.com/business-growth-chart-png/download/15763"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ngimg.com/download/66675"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Lyft"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techboomers.com/take-rideshare-app-home-from-office-parties"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7.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imerad driven bil">
            <a:extLst>
              <a:ext uri="{FF2B5EF4-FFF2-40B4-BE49-F238E27FC236}">
                <a16:creationId xmlns:a16="http://schemas.microsoft.com/office/drawing/2014/main" id="{66D16E31-84CF-E691-C30B-D1E2DF1504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1" y="11"/>
            <a:ext cx="12191979" cy="6857989"/>
          </a:xfrm>
          <a:prstGeom prst="rect">
            <a:avLst/>
          </a:prstGeom>
        </p:spPr>
      </p:pic>
      <p:pic>
        <p:nvPicPr>
          <p:cNvPr id="19" name="Picture 18" descr="A pink and black logo&#10;&#10;Description automatically generated">
            <a:extLst>
              <a:ext uri="{FF2B5EF4-FFF2-40B4-BE49-F238E27FC236}">
                <a16:creationId xmlns:a16="http://schemas.microsoft.com/office/drawing/2014/main" id="{30E9DA97-8255-A450-49E6-98792EF3FB2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728363" y="540327"/>
            <a:ext cx="2552495" cy="1808017"/>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E2EC89E-8B35-E715-1888-C8970AEF2002}"/>
              </a:ext>
            </a:extLst>
          </p:cNvPr>
          <p:cNvSpPr>
            <a:spLocks noGrp="1"/>
          </p:cNvSpPr>
          <p:nvPr>
            <p:ph type="title"/>
          </p:nvPr>
        </p:nvSpPr>
        <p:spPr>
          <a:xfrm>
            <a:off x="933636" y="249901"/>
            <a:ext cx="11090274" cy="1325563"/>
          </a:xfrm>
        </p:spPr>
        <p:txBody>
          <a:bodyPr>
            <a:normAutofit/>
          </a:bodyPr>
          <a:lstStyle/>
          <a:p>
            <a:r>
              <a:rPr lang="en-US" sz="4800" b="1" dirty="0">
                <a:latin typeface="Times New Roman" panose="02020603050405020304" pitchFamily="18" charset="0"/>
                <a:ea typeface="+mj-lt"/>
                <a:cs typeface="Times New Roman" panose="02020603050405020304" pitchFamily="18" charset="0"/>
              </a:rPr>
              <a:t>			</a:t>
            </a:r>
            <a:r>
              <a:rPr lang="en-US" sz="4800" dirty="0">
                <a:solidFill>
                  <a:schemeClr val="accent1"/>
                </a:solidFill>
                <a:latin typeface="Times New Roman" panose="02020603050405020304" pitchFamily="18" charset="0"/>
                <a:ea typeface="+mj-lt"/>
                <a:cs typeface="Times New Roman" panose="02020603050405020304" pitchFamily="18" charset="0"/>
              </a:rPr>
              <a:t>Target Customers</a:t>
            </a:r>
            <a:endParaRPr lang="en-US" sz="4800" dirty="0">
              <a:solidFill>
                <a:schemeClr val="accent1"/>
              </a:solidFill>
              <a:latin typeface="Times New Roman" panose="02020603050405020304" pitchFamily="18" charset="0"/>
              <a:cs typeface="Times New Roman" panose="02020603050405020304" pitchFamily="18" charset="0"/>
            </a:endParaRPr>
          </a:p>
        </p:txBody>
      </p:sp>
      <p:pic>
        <p:nvPicPr>
          <p:cNvPr id="4" name="Content Placeholder 3" descr="A person sitting at a computer&#10;&#10;Description automatically generated">
            <a:extLst>
              <a:ext uri="{FF2B5EF4-FFF2-40B4-BE49-F238E27FC236}">
                <a16:creationId xmlns:a16="http://schemas.microsoft.com/office/drawing/2014/main" id="{776D388E-A046-2400-8ACE-CB37EEAB6DEA}"/>
              </a:ext>
            </a:extLst>
          </p:cNvPr>
          <p:cNvPicPr>
            <a:picLocks noChangeAspect="1"/>
          </p:cNvPicPr>
          <p:nvPr/>
        </p:nvPicPr>
        <p:blipFill>
          <a:blip r:embed="rId2"/>
          <a:stretch>
            <a:fillRect/>
          </a:stretch>
        </p:blipFill>
        <p:spPr>
          <a:xfrm>
            <a:off x="1810988" y="2142785"/>
            <a:ext cx="1225030" cy="1204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A group of people with their arms up&#10;&#10;Description automatically generated">
            <a:extLst>
              <a:ext uri="{FF2B5EF4-FFF2-40B4-BE49-F238E27FC236}">
                <a16:creationId xmlns:a16="http://schemas.microsoft.com/office/drawing/2014/main" id="{C9E32753-76E0-7F07-E3EE-4B5046C007A4}"/>
              </a:ext>
            </a:extLst>
          </p:cNvPr>
          <p:cNvPicPr>
            <a:picLocks noChangeAspect="1"/>
          </p:cNvPicPr>
          <p:nvPr/>
        </p:nvPicPr>
        <p:blipFill>
          <a:blip r:embed="rId3"/>
          <a:stretch>
            <a:fillRect/>
          </a:stretch>
        </p:blipFill>
        <p:spPr>
          <a:xfrm>
            <a:off x="4193755" y="2142362"/>
            <a:ext cx="1225029" cy="12048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red and blue location marker with people inside&#10;&#10;Description automatically generated">
            <a:extLst>
              <a:ext uri="{FF2B5EF4-FFF2-40B4-BE49-F238E27FC236}">
                <a16:creationId xmlns:a16="http://schemas.microsoft.com/office/drawing/2014/main" id="{1911519E-28BA-8363-A870-92272677A21A}"/>
              </a:ext>
            </a:extLst>
          </p:cNvPr>
          <p:cNvPicPr>
            <a:picLocks noChangeAspect="1"/>
          </p:cNvPicPr>
          <p:nvPr/>
        </p:nvPicPr>
        <p:blipFill>
          <a:blip r:embed="rId4"/>
          <a:stretch>
            <a:fillRect/>
          </a:stretch>
        </p:blipFill>
        <p:spPr>
          <a:xfrm>
            <a:off x="6564041" y="2133600"/>
            <a:ext cx="1225030" cy="12149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cartoon of a person on a clipboard&#10;&#10;Description automatically generated">
            <a:extLst>
              <a:ext uri="{FF2B5EF4-FFF2-40B4-BE49-F238E27FC236}">
                <a16:creationId xmlns:a16="http://schemas.microsoft.com/office/drawing/2014/main" id="{402CE998-95E9-4C90-6C61-0CB796F22EFE}"/>
              </a:ext>
            </a:extLst>
          </p:cNvPr>
          <p:cNvPicPr>
            <a:picLocks noChangeAspect="1"/>
          </p:cNvPicPr>
          <p:nvPr/>
        </p:nvPicPr>
        <p:blipFill>
          <a:blip r:embed="rId5"/>
          <a:stretch>
            <a:fillRect/>
          </a:stretch>
        </p:blipFill>
        <p:spPr>
          <a:xfrm>
            <a:off x="9069758" y="2142363"/>
            <a:ext cx="1225029" cy="1214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newspaper with a yellow and pink sign&#10;&#10;Description automatically generated">
            <a:extLst>
              <a:ext uri="{FF2B5EF4-FFF2-40B4-BE49-F238E27FC236}">
                <a16:creationId xmlns:a16="http://schemas.microsoft.com/office/drawing/2014/main" id="{0682F45A-753F-70C2-8BE6-33ECAF2CF129}"/>
              </a:ext>
            </a:extLst>
          </p:cNvPr>
          <p:cNvPicPr>
            <a:picLocks noChangeAspect="1"/>
          </p:cNvPicPr>
          <p:nvPr/>
        </p:nvPicPr>
        <p:blipFill>
          <a:blip r:embed="rId6"/>
          <a:stretch>
            <a:fillRect/>
          </a:stretch>
        </p:blipFill>
        <p:spPr>
          <a:xfrm>
            <a:off x="2683847" y="4517163"/>
            <a:ext cx="1225029" cy="12048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couple of men shaking hands&#10;&#10;Description automatically generated">
            <a:extLst>
              <a:ext uri="{FF2B5EF4-FFF2-40B4-BE49-F238E27FC236}">
                <a16:creationId xmlns:a16="http://schemas.microsoft.com/office/drawing/2014/main" id="{03B7E6DB-D73C-39B0-CFED-E0488D2DE945}"/>
              </a:ext>
            </a:extLst>
          </p:cNvPr>
          <p:cNvPicPr>
            <a:picLocks noChangeAspect="1"/>
          </p:cNvPicPr>
          <p:nvPr/>
        </p:nvPicPr>
        <p:blipFill>
          <a:blip r:embed="rId7"/>
          <a:stretch>
            <a:fillRect/>
          </a:stretch>
        </p:blipFill>
        <p:spPr>
          <a:xfrm>
            <a:off x="5211602" y="4428204"/>
            <a:ext cx="1346119" cy="12956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car with people around it&#10;&#10;Description automatically generated">
            <a:extLst>
              <a:ext uri="{FF2B5EF4-FFF2-40B4-BE49-F238E27FC236}">
                <a16:creationId xmlns:a16="http://schemas.microsoft.com/office/drawing/2014/main" id="{13C2AEC5-6182-C093-FAC8-927A8D3C3301}"/>
              </a:ext>
            </a:extLst>
          </p:cNvPr>
          <p:cNvPicPr>
            <a:picLocks noChangeAspect="1"/>
          </p:cNvPicPr>
          <p:nvPr/>
        </p:nvPicPr>
        <p:blipFill>
          <a:blip r:embed="rId8"/>
          <a:stretch>
            <a:fillRect/>
          </a:stretch>
        </p:blipFill>
        <p:spPr>
          <a:xfrm>
            <a:off x="8063329" y="4429530"/>
            <a:ext cx="1356209" cy="12956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1675D427-6EBE-B9DC-FEFB-BD6D36C503E3}"/>
              </a:ext>
            </a:extLst>
          </p:cNvPr>
          <p:cNvSpPr txBox="1"/>
          <p:nvPr/>
        </p:nvSpPr>
        <p:spPr>
          <a:xfrm>
            <a:off x="1551841" y="3483010"/>
            <a:ext cx="1899400" cy="333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95528">
              <a:spcAft>
                <a:spcPts val="600"/>
              </a:spcAft>
            </a:pPr>
            <a:r>
              <a:rPr lang="en-US" sz="1566" kern="1200">
                <a:solidFill>
                  <a:schemeClr val="tx1"/>
                </a:solidFill>
                <a:latin typeface="+mn-lt"/>
                <a:ea typeface="+mn-lt"/>
                <a:cs typeface="+mn-lt"/>
              </a:rPr>
              <a:t>Digital Native Teens</a:t>
            </a:r>
            <a:endParaRPr lang="en-US"/>
          </a:p>
        </p:txBody>
      </p:sp>
      <p:sp>
        <p:nvSpPr>
          <p:cNvPr id="13" name="TextBox 12">
            <a:extLst>
              <a:ext uri="{FF2B5EF4-FFF2-40B4-BE49-F238E27FC236}">
                <a16:creationId xmlns:a16="http://schemas.microsoft.com/office/drawing/2014/main" id="{D4117E14-042B-00F9-828F-AFF9030E3BC0}"/>
              </a:ext>
            </a:extLst>
          </p:cNvPr>
          <p:cNvSpPr txBox="1"/>
          <p:nvPr/>
        </p:nvSpPr>
        <p:spPr>
          <a:xfrm>
            <a:off x="6241582" y="3483010"/>
            <a:ext cx="1899400" cy="651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95528">
              <a:spcAft>
                <a:spcPts val="600"/>
              </a:spcAft>
            </a:pPr>
            <a:r>
              <a:rPr lang="en-US" sz="1566" kern="1200">
                <a:solidFill>
                  <a:schemeClr val="tx1"/>
                </a:solidFill>
                <a:latin typeface="+mn-lt"/>
                <a:ea typeface="+mn-lt"/>
                <a:cs typeface="+mn-lt"/>
              </a:rPr>
              <a:t>Local communities</a:t>
            </a:r>
            <a:endParaRPr lang="en-US" sz="1566" kern="1200">
              <a:solidFill>
                <a:schemeClr val="tx1"/>
              </a:solidFill>
              <a:latin typeface="+mn-lt"/>
              <a:ea typeface="+mn-ea"/>
              <a:cs typeface="+mn-cs"/>
            </a:endParaRPr>
          </a:p>
          <a:p>
            <a:pPr algn="ctr" defTabSz="795528">
              <a:spcAft>
                <a:spcPts val="600"/>
              </a:spcAft>
            </a:pPr>
            <a:r>
              <a:rPr lang="en-US" sz="1566" kern="1200">
                <a:solidFill>
                  <a:schemeClr val="tx1"/>
                </a:solidFill>
                <a:latin typeface="+mn-lt"/>
                <a:ea typeface="+mn-lt"/>
                <a:cs typeface="+mn-lt"/>
              </a:rPr>
              <a:t>and businesses</a:t>
            </a:r>
            <a:endParaRPr lang="en-US"/>
          </a:p>
        </p:txBody>
      </p:sp>
      <p:sp>
        <p:nvSpPr>
          <p:cNvPr id="14" name="TextBox 13">
            <a:extLst>
              <a:ext uri="{FF2B5EF4-FFF2-40B4-BE49-F238E27FC236}">
                <a16:creationId xmlns:a16="http://schemas.microsoft.com/office/drawing/2014/main" id="{AC92760A-88E1-4783-6026-15F278D69CFA}"/>
              </a:ext>
            </a:extLst>
          </p:cNvPr>
          <p:cNvSpPr txBox="1"/>
          <p:nvPr/>
        </p:nvSpPr>
        <p:spPr>
          <a:xfrm>
            <a:off x="4084376" y="3472763"/>
            <a:ext cx="1443720" cy="333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95528">
              <a:spcAft>
                <a:spcPts val="600"/>
              </a:spcAft>
            </a:pPr>
            <a:r>
              <a:rPr lang="en-US" sz="1566" kern="1200">
                <a:solidFill>
                  <a:schemeClr val="tx1"/>
                </a:solidFill>
                <a:latin typeface="+mn-lt"/>
                <a:ea typeface="+mn-lt"/>
                <a:cs typeface="+mn-lt"/>
              </a:rPr>
              <a:t>Gen X Parents</a:t>
            </a:r>
            <a:endParaRPr lang="en-US"/>
          </a:p>
        </p:txBody>
      </p:sp>
      <p:sp>
        <p:nvSpPr>
          <p:cNvPr id="15" name="TextBox 14">
            <a:extLst>
              <a:ext uri="{FF2B5EF4-FFF2-40B4-BE49-F238E27FC236}">
                <a16:creationId xmlns:a16="http://schemas.microsoft.com/office/drawing/2014/main" id="{2F24D106-AE35-9832-AD0B-3DA83CA46833}"/>
              </a:ext>
            </a:extLst>
          </p:cNvPr>
          <p:cNvSpPr txBox="1"/>
          <p:nvPr/>
        </p:nvSpPr>
        <p:spPr>
          <a:xfrm>
            <a:off x="8737584" y="3483010"/>
            <a:ext cx="2903554" cy="651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95528">
              <a:spcAft>
                <a:spcPts val="600"/>
              </a:spcAft>
            </a:pPr>
            <a:r>
              <a:rPr lang="en-US" sz="1566" kern="1200" dirty="0">
                <a:solidFill>
                  <a:schemeClr val="tx1"/>
                </a:solidFill>
                <a:latin typeface="+mn-lt"/>
                <a:ea typeface="+mn-lt"/>
                <a:cs typeface="+mn-lt"/>
              </a:rPr>
              <a:t>Opinion leaders, influencers</a:t>
            </a:r>
            <a:endParaRPr lang="en-US" sz="1566" kern="1200" dirty="0">
              <a:solidFill>
                <a:schemeClr val="tx1"/>
              </a:solidFill>
              <a:latin typeface="+mn-lt"/>
              <a:ea typeface="+mn-ea"/>
              <a:cs typeface="+mn-cs"/>
            </a:endParaRPr>
          </a:p>
          <a:p>
            <a:pPr algn="ctr" defTabSz="795528">
              <a:spcAft>
                <a:spcPts val="600"/>
              </a:spcAft>
            </a:pPr>
            <a:r>
              <a:rPr lang="en-US" sz="1566" kern="1200" dirty="0">
                <a:solidFill>
                  <a:schemeClr val="tx1"/>
                </a:solidFill>
                <a:latin typeface="+mn-lt"/>
                <a:ea typeface="+mn-lt"/>
                <a:cs typeface="+mn-lt"/>
              </a:rPr>
              <a:t>and personalities</a:t>
            </a:r>
            <a:endParaRPr lang="en-US" dirty="0"/>
          </a:p>
        </p:txBody>
      </p:sp>
      <p:sp>
        <p:nvSpPr>
          <p:cNvPr id="17" name="TextBox 16">
            <a:extLst>
              <a:ext uri="{FF2B5EF4-FFF2-40B4-BE49-F238E27FC236}">
                <a16:creationId xmlns:a16="http://schemas.microsoft.com/office/drawing/2014/main" id="{29D80512-57E4-F7F3-4299-DB52C97C760B}"/>
              </a:ext>
            </a:extLst>
          </p:cNvPr>
          <p:cNvSpPr txBox="1"/>
          <p:nvPr/>
        </p:nvSpPr>
        <p:spPr>
          <a:xfrm>
            <a:off x="5088088" y="5849047"/>
            <a:ext cx="1776448" cy="5742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95528">
              <a:spcAft>
                <a:spcPts val="600"/>
              </a:spcAft>
            </a:pPr>
            <a:r>
              <a:rPr lang="en-US" sz="1566" kern="1200">
                <a:solidFill>
                  <a:schemeClr val="tx1"/>
                </a:solidFill>
                <a:latin typeface="+mn-lt"/>
                <a:ea typeface="+mn-lt"/>
                <a:cs typeface="+mn-lt"/>
              </a:rPr>
              <a:t>Brand Partnerships</a:t>
            </a:r>
            <a:endParaRPr lang="en-US"/>
          </a:p>
        </p:txBody>
      </p:sp>
      <p:sp>
        <p:nvSpPr>
          <p:cNvPr id="18" name="TextBox 17">
            <a:extLst>
              <a:ext uri="{FF2B5EF4-FFF2-40B4-BE49-F238E27FC236}">
                <a16:creationId xmlns:a16="http://schemas.microsoft.com/office/drawing/2014/main" id="{D2B4235C-88B7-AE73-13C4-7C2A2891B761}"/>
              </a:ext>
            </a:extLst>
          </p:cNvPr>
          <p:cNvSpPr txBox="1"/>
          <p:nvPr/>
        </p:nvSpPr>
        <p:spPr>
          <a:xfrm>
            <a:off x="2349283" y="5726364"/>
            <a:ext cx="1899400" cy="8921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95528">
              <a:spcAft>
                <a:spcPts val="600"/>
              </a:spcAft>
            </a:pPr>
            <a:r>
              <a:rPr lang="en-US" sz="1566" kern="1200">
                <a:solidFill>
                  <a:schemeClr val="tx1"/>
                </a:solidFill>
                <a:latin typeface="+mn-lt"/>
                <a:ea typeface="+mn-lt"/>
                <a:cs typeface="+mn-lt"/>
              </a:rPr>
              <a:t>Mainstream and</a:t>
            </a:r>
            <a:endParaRPr lang="en-US" sz="1566" kern="1200">
              <a:solidFill>
                <a:schemeClr val="tx1"/>
              </a:solidFill>
              <a:latin typeface="+mn-lt"/>
              <a:ea typeface="+mn-ea"/>
              <a:cs typeface="+mn-cs"/>
            </a:endParaRPr>
          </a:p>
          <a:p>
            <a:pPr algn="ctr" defTabSz="795528">
              <a:spcAft>
                <a:spcPts val="600"/>
              </a:spcAft>
            </a:pPr>
            <a:r>
              <a:rPr lang="en-US" sz="1566" kern="1200">
                <a:solidFill>
                  <a:schemeClr val="tx1"/>
                </a:solidFill>
                <a:latin typeface="+mn-lt"/>
                <a:ea typeface="+mn-lt"/>
                <a:cs typeface="+mn-lt"/>
              </a:rPr>
              <a:t>Niche media outlets</a:t>
            </a:r>
            <a:endParaRPr lang="en-US"/>
          </a:p>
        </p:txBody>
      </p:sp>
      <p:sp>
        <p:nvSpPr>
          <p:cNvPr id="19" name="TextBox 18">
            <a:extLst>
              <a:ext uri="{FF2B5EF4-FFF2-40B4-BE49-F238E27FC236}">
                <a16:creationId xmlns:a16="http://schemas.microsoft.com/office/drawing/2014/main" id="{E5D28A0E-830E-33D1-162A-9EDEA2F96FE4}"/>
              </a:ext>
            </a:extLst>
          </p:cNvPr>
          <p:cNvSpPr txBox="1"/>
          <p:nvPr/>
        </p:nvSpPr>
        <p:spPr>
          <a:xfrm>
            <a:off x="7788539" y="5850800"/>
            <a:ext cx="2003245" cy="5742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95528">
              <a:spcAft>
                <a:spcPts val="600"/>
              </a:spcAft>
            </a:pPr>
            <a:r>
              <a:rPr lang="en-US" sz="1566" kern="1200">
                <a:solidFill>
                  <a:schemeClr val="tx1"/>
                </a:solidFill>
                <a:latin typeface="+mn-lt"/>
                <a:ea typeface="+mn-ea"/>
                <a:cs typeface="+mn-cs"/>
              </a:rPr>
              <a:t>Rideshare Competitors</a:t>
            </a:r>
            <a:endParaRPr lang="en-US"/>
          </a:p>
        </p:txBody>
      </p:sp>
    </p:spTree>
    <p:extLst>
      <p:ext uri="{BB962C8B-B14F-4D97-AF65-F5344CB8AC3E}">
        <p14:creationId xmlns:p14="http://schemas.microsoft.com/office/powerpoint/2010/main" val="128730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A299C9-181B-CB4E-23A4-C0B527F0C249}"/>
              </a:ext>
            </a:extLst>
          </p:cNvPr>
          <p:cNvSpPr txBox="1"/>
          <p:nvPr/>
        </p:nvSpPr>
        <p:spPr>
          <a:xfrm>
            <a:off x="572493" y="238539"/>
            <a:ext cx="11018520" cy="143441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dirty="0">
                <a:latin typeface="Times New Roman" panose="02020603050405020304" pitchFamily="18" charset="0"/>
                <a:ea typeface="+mj-ea"/>
                <a:cs typeface="Times New Roman" panose="02020603050405020304" pitchFamily="18" charset="0"/>
              </a:rPr>
              <a:t>Lyft's Cluster Analysis</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E08B4E-AAD5-DC20-1B8D-788E5762B979}"/>
              </a:ext>
            </a:extLst>
          </p:cNvPr>
          <p:cNvSpPr txBox="1"/>
          <p:nvPr/>
        </p:nvSpPr>
        <p:spPr>
          <a:xfrm>
            <a:off x="572493" y="2071316"/>
            <a:ext cx="6713552" cy="41191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buSzPct val="80000"/>
            </a:pPr>
            <a:r>
              <a:rPr lang="en-US" sz="2200" b="1" dirty="0">
                <a:latin typeface="Times New Roman" panose="02020603050405020304" pitchFamily="18" charset="0"/>
                <a:cs typeface="Times New Roman" panose="02020603050405020304" pitchFamily="18" charset="0"/>
              </a:rPr>
              <a:t>Unlock Rider Preferences: </a:t>
            </a:r>
            <a:r>
              <a:rPr lang="en-US" sz="2200" dirty="0">
                <a:latin typeface="Times New Roman" panose="02020603050405020304" pitchFamily="18" charset="0"/>
                <a:cs typeface="Times New Roman" panose="02020603050405020304" pitchFamily="18" charset="0"/>
              </a:rPr>
              <a:t>Using ride data (frequency, distance, and money), cluster analysis clusters similar riders.</a:t>
            </a:r>
          </a:p>
          <a:p>
            <a:pPr>
              <a:lnSpc>
                <a:spcPct val="90000"/>
              </a:lnSpc>
              <a:spcAft>
                <a:spcPts val="600"/>
              </a:spcAft>
              <a:buSzPct val="80000"/>
            </a:pPr>
            <a:br>
              <a:rPr lang="en-US"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Tailored price &amp; Marketing: </a:t>
            </a:r>
            <a:r>
              <a:rPr lang="en-US" sz="2200" dirty="0" err="1">
                <a:latin typeface="Times New Roman" panose="02020603050405020304" pitchFamily="18" charset="0"/>
                <a:cs typeface="Times New Roman" panose="02020603050405020304" pitchFamily="18" charset="0"/>
              </a:rPr>
              <a:t>Personalised</a:t>
            </a:r>
            <a:r>
              <a:rPr lang="en-US" sz="2200" dirty="0">
                <a:latin typeface="Times New Roman" panose="02020603050405020304" pitchFamily="18" charset="0"/>
                <a:cs typeface="Times New Roman" panose="02020603050405020304" pitchFamily="18" charset="0"/>
              </a:rPr>
              <a:t> price plans and targeted advertising for every market group.</a:t>
            </a:r>
          </a:p>
          <a:p>
            <a:pPr>
              <a:lnSpc>
                <a:spcPct val="90000"/>
              </a:lnSpc>
              <a:spcAft>
                <a:spcPts val="600"/>
              </a:spcAft>
              <a:buSzPct val="80000"/>
            </a:pPr>
            <a:br>
              <a:rPr lang="en-US" sz="2200" dirty="0">
                <a:latin typeface="Times New Roman" panose="02020603050405020304" pitchFamily="18" charset="0"/>
                <a:cs typeface="Times New Roman" panose="02020603050405020304" pitchFamily="18" charset="0"/>
              </a:rPr>
            </a:br>
            <a:r>
              <a:rPr lang="en-US" sz="2200" b="1" dirty="0" err="1">
                <a:latin typeface="Times New Roman" panose="02020603050405020304" pitchFamily="18" charset="0"/>
                <a:cs typeface="Times New Roman" panose="02020603050405020304" pitchFamily="18" charset="0"/>
              </a:rPr>
              <a:t>Personalised</a:t>
            </a:r>
            <a:r>
              <a:rPr lang="en-US" sz="2200" b="1" dirty="0">
                <a:latin typeface="Times New Roman" panose="02020603050405020304" pitchFamily="18" charset="0"/>
                <a:cs typeface="Times New Roman" panose="02020603050405020304" pitchFamily="18" charset="0"/>
              </a:rPr>
              <a:t> Rider Experience: </a:t>
            </a:r>
            <a:r>
              <a:rPr lang="en-US" sz="2200" dirty="0">
                <a:latin typeface="Times New Roman" panose="02020603050405020304" pitchFamily="18" charset="0"/>
                <a:cs typeface="Times New Roman" panose="02020603050405020304" pitchFamily="18" charset="0"/>
              </a:rPr>
              <a:t>Tailored app experiences to increase user loyalty and happiness</a:t>
            </a:r>
            <a:r>
              <a:rPr lang="en-US" sz="2200" dirty="0"/>
              <a:t>.</a:t>
            </a:r>
          </a:p>
        </p:txBody>
      </p:sp>
      <p:pic>
        <p:nvPicPr>
          <p:cNvPr id="4" name="Picture 3" descr="A circular chart with different colored circles&#10;&#10;Description automatically generated">
            <a:extLst>
              <a:ext uri="{FF2B5EF4-FFF2-40B4-BE49-F238E27FC236}">
                <a16:creationId xmlns:a16="http://schemas.microsoft.com/office/drawing/2014/main" id="{249962E1-D312-8D44-3CD7-EC60539674C9}"/>
              </a:ext>
            </a:extLst>
          </p:cNvPr>
          <p:cNvPicPr>
            <a:picLocks noChangeAspect="1"/>
          </p:cNvPicPr>
          <p:nvPr/>
        </p:nvPicPr>
        <p:blipFill rotWithShape="1">
          <a:blip r:embed="rId2"/>
          <a:srcRect l="2689" r="1103" b="-3"/>
          <a:stretch/>
        </p:blipFill>
        <p:spPr>
          <a:xfrm>
            <a:off x="7675658" y="2093976"/>
            <a:ext cx="3941064" cy="4096512"/>
          </a:xfrm>
          <a:prstGeom prst="rect">
            <a:avLst/>
          </a:prstGeom>
        </p:spPr>
      </p:pic>
    </p:spTree>
    <p:extLst>
      <p:ext uri="{BB962C8B-B14F-4D97-AF65-F5344CB8AC3E}">
        <p14:creationId xmlns:p14="http://schemas.microsoft.com/office/powerpoint/2010/main" val="1165508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throwing confetti&#10;&#10;Description automatically generated">
            <a:extLst>
              <a:ext uri="{FF2B5EF4-FFF2-40B4-BE49-F238E27FC236}">
                <a16:creationId xmlns:a16="http://schemas.microsoft.com/office/drawing/2014/main" id="{DA18245B-E5F0-BCB5-0E29-F983A382F216}"/>
              </a:ext>
            </a:extLst>
          </p:cNvPr>
          <p:cNvPicPr>
            <a:picLocks noChangeAspect="1"/>
          </p:cNvPicPr>
          <p:nvPr/>
        </p:nvPicPr>
        <p:blipFill>
          <a:blip r:embed="rId3">
            <a:alphaModFix amt="15000"/>
            <a:extLst>
              <a:ext uri="{837473B0-CC2E-450A-ABE3-18F120FF3D39}">
                <a1611:picAttrSrcUrl xmlns:a1611="http://schemas.microsoft.com/office/drawing/2016/11/main" r:id="rId4"/>
              </a:ext>
            </a:extLst>
          </a:blip>
          <a:stretch>
            <a:fillRect/>
          </a:stretch>
        </p:blipFill>
        <p:spPr>
          <a:xfrm>
            <a:off x="0" y="-159489"/>
            <a:ext cx="12192000" cy="7890438"/>
          </a:xfrm>
          <a:prstGeom prst="rect">
            <a:avLst/>
          </a:prstGeom>
        </p:spPr>
      </p:pic>
      <p:sp>
        <p:nvSpPr>
          <p:cNvPr id="3" name="Content Placeholder 2">
            <a:extLst>
              <a:ext uri="{FF2B5EF4-FFF2-40B4-BE49-F238E27FC236}">
                <a16:creationId xmlns:a16="http://schemas.microsoft.com/office/drawing/2014/main" id="{A39D1204-2865-549D-A518-1E634FBA0342}"/>
              </a:ext>
            </a:extLst>
          </p:cNvPr>
          <p:cNvSpPr>
            <a:spLocks noGrp="1"/>
          </p:cNvSpPr>
          <p:nvPr>
            <p:ph idx="1"/>
          </p:nvPr>
        </p:nvSpPr>
        <p:spPr>
          <a:xfrm>
            <a:off x="334505" y="934711"/>
            <a:ext cx="7525225" cy="4859914"/>
          </a:xfrm>
        </p:spPr>
        <p:txBody>
          <a:bodyPr vert="horz" lIns="91440" tIns="45720" rIns="91440" bIns="45720" rtlCol="0" anchor="t">
            <a:noAutofit/>
          </a:bodyPr>
          <a:lstStyle/>
          <a:p>
            <a:pPr marL="0" indent="0">
              <a:lnSpc>
                <a:spcPct val="100000"/>
              </a:lnSpc>
              <a:buNone/>
            </a:pPr>
            <a:r>
              <a:rPr lang="en-US" sz="1400" dirty="0"/>
              <a:t>1</a:t>
            </a:r>
            <a:r>
              <a:rPr lang="en-US" sz="1400" b="1" dirty="0"/>
              <a:t>. </a:t>
            </a:r>
            <a:r>
              <a:rPr lang="en-US" sz="1800" b="1" dirty="0">
                <a:latin typeface="Times New Roman" panose="02020603050405020304" pitchFamily="18" charset="0"/>
                <a:cs typeface="Times New Roman" panose="02020603050405020304" pitchFamily="18" charset="0"/>
              </a:rPr>
              <a:t>Geographic Expansion:</a:t>
            </a:r>
          </a:p>
          <a:p>
            <a:pPr>
              <a:lnSpc>
                <a:spcPct val="100000"/>
              </a:lnSpc>
            </a:pPr>
            <a:r>
              <a:rPr lang="en-US" sz="1800" dirty="0">
                <a:latin typeface="Times New Roman" panose="02020603050405020304" pitchFamily="18" charset="0"/>
                <a:cs typeface="Times New Roman" panose="02020603050405020304" pitchFamily="18" charset="0"/>
              </a:rPr>
              <a:t> International Markets: Enter new international regions with favorable rideshare laws and demand.</a:t>
            </a:r>
          </a:p>
          <a:p>
            <a:pPr>
              <a:lnSpc>
                <a:spcPct val="100000"/>
              </a:lnSpc>
            </a:pPr>
            <a:r>
              <a:rPr lang="en-US" sz="1800" dirty="0">
                <a:latin typeface="Times New Roman" panose="02020603050405020304" pitchFamily="18" charset="0"/>
                <a:cs typeface="Times New Roman" panose="02020603050405020304" pitchFamily="18" charset="0"/>
              </a:rPr>
              <a:t> Smaller Cities and Rural Areas: Expand to smaller urban and rural areas with adapted service models.</a:t>
            </a:r>
          </a:p>
          <a:p>
            <a:pPr marL="0" indent="0">
              <a:lnSpc>
                <a:spcPct val="100000"/>
              </a:lnSpc>
              <a:buNone/>
            </a:pPr>
            <a:r>
              <a:rPr lang="en-US" sz="1800" dirty="0">
                <a:latin typeface="Times New Roman" panose="02020603050405020304" pitchFamily="18" charset="0"/>
                <a:cs typeface="Times New Roman" panose="02020603050405020304" pitchFamily="18" charset="0"/>
              </a:rPr>
              <a:t>2. </a:t>
            </a:r>
            <a:r>
              <a:rPr lang="en-US" sz="1800" b="1" dirty="0">
                <a:latin typeface="Times New Roman" panose="02020603050405020304" pitchFamily="18" charset="0"/>
                <a:cs typeface="Times New Roman" panose="02020603050405020304" pitchFamily="18" charset="0"/>
              </a:rPr>
              <a:t>Service Diversification</a:t>
            </a:r>
            <a:r>
              <a:rPr lang="en-US" sz="1800" dirty="0">
                <a:latin typeface="Times New Roman" panose="02020603050405020304" pitchFamily="18" charset="0"/>
                <a:cs typeface="Times New Roman" panose="02020603050405020304" pitchFamily="18" charset="0"/>
              </a:rPr>
              <a:t>:</a:t>
            </a:r>
          </a:p>
          <a:p>
            <a:pPr>
              <a:lnSpc>
                <a:spcPct val="100000"/>
              </a:lnSpc>
            </a:pPr>
            <a:r>
              <a:rPr lang="en-US" sz="1800" dirty="0">
                <a:latin typeface="Times New Roman" panose="02020603050405020304" pitchFamily="18" charset="0"/>
                <a:cs typeface="Times New Roman" panose="02020603050405020304" pitchFamily="18" charset="0"/>
              </a:rPr>
              <a:t>  Freight and Delivery Services: Utilize network for parcel and grocery delivery services.</a:t>
            </a:r>
          </a:p>
          <a:p>
            <a:pPr>
              <a:lnSpc>
                <a:spcPct val="100000"/>
              </a:lnSpc>
            </a:pPr>
            <a:r>
              <a:rPr lang="en-US" sz="1800" dirty="0">
                <a:latin typeface="Times New Roman" panose="02020603050405020304" pitchFamily="18" charset="0"/>
                <a:cs typeface="Times New Roman" panose="02020603050405020304" pitchFamily="18" charset="0"/>
              </a:rPr>
              <a:t>  Expanded B2B Services: Offer business-specific transportation solutions, such as employee shuttles and event partnerships.</a:t>
            </a:r>
          </a:p>
          <a:p>
            <a:pPr marL="0" indent="0">
              <a:lnSpc>
                <a:spcPct val="100000"/>
              </a:lnSpc>
              <a:buNone/>
            </a:pPr>
            <a:r>
              <a:rPr lang="en-US" sz="1800" dirty="0">
                <a:latin typeface="Times New Roman" panose="02020603050405020304" pitchFamily="18" charset="0"/>
                <a:cs typeface="Times New Roman" panose="02020603050405020304" pitchFamily="18" charset="0"/>
              </a:rPr>
              <a:t>3. </a:t>
            </a:r>
            <a:r>
              <a:rPr lang="en-US" sz="1800" b="1" dirty="0">
                <a:latin typeface="Times New Roman" panose="02020603050405020304" pitchFamily="18" charset="0"/>
                <a:cs typeface="Times New Roman" panose="02020603050405020304" pitchFamily="18" charset="0"/>
              </a:rPr>
              <a:t>Technology and Innovation:</a:t>
            </a:r>
          </a:p>
          <a:p>
            <a:pPr>
              <a:lnSpc>
                <a:spcPct val="100000"/>
              </a:lnSpc>
            </a:pPr>
            <a:r>
              <a:rPr lang="en-US" sz="1800" dirty="0">
                <a:latin typeface="Times New Roman" panose="02020603050405020304" pitchFamily="18" charset="0"/>
                <a:cs typeface="Times New Roman" panose="02020603050405020304" pitchFamily="18" charset="0"/>
              </a:rPr>
              <a:t>   Autonomous Vehicles: Invest in self-driving technology to reduce costs and improve safety.</a:t>
            </a:r>
          </a:p>
          <a:p>
            <a:pPr>
              <a:lnSpc>
                <a:spcPct val="100000"/>
              </a:lnSpc>
            </a:pPr>
            <a:r>
              <a:rPr lang="en-US" sz="1800" dirty="0">
                <a:latin typeface="Times New Roman" panose="02020603050405020304" pitchFamily="18" charset="0"/>
                <a:cs typeface="Times New Roman" panose="02020603050405020304" pitchFamily="18" charset="0"/>
              </a:rPr>
              <a:t>   Enhanced App Features: Introduce advanced features like predictive booking and personalized options.</a:t>
            </a:r>
          </a:p>
          <a:p>
            <a:pPr>
              <a:lnSpc>
                <a:spcPct val="100000"/>
              </a:lnSpc>
            </a:pPr>
            <a:endParaRPr lang="en-US" sz="800" dirty="0">
              <a:solidFill>
                <a:schemeClr val="accent5">
                  <a:lumMod val="75000"/>
                </a:schemeClr>
              </a:solidFill>
            </a:endParaRPr>
          </a:p>
          <a:p>
            <a:pPr>
              <a:lnSpc>
                <a:spcPct val="100000"/>
              </a:lnSpc>
            </a:pPr>
            <a:endParaRPr lang="en-US" sz="800" dirty="0"/>
          </a:p>
        </p:txBody>
      </p:sp>
      <p:pic>
        <p:nvPicPr>
          <p:cNvPr id="4" name="Picture 3" descr="Understanding Lyft: Driving the Evolution of Transportation - Goodwater">
            <a:extLst>
              <a:ext uri="{FF2B5EF4-FFF2-40B4-BE49-F238E27FC236}">
                <a16:creationId xmlns:a16="http://schemas.microsoft.com/office/drawing/2014/main" id="{1FC59C24-2590-9559-BA44-A18F7D760BA4}"/>
              </a:ext>
            </a:extLst>
          </p:cNvPr>
          <p:cNvPicPr>
            <a:picLocks noChangeAspect="1"/>
          </p:cNvPicPr>
          <p:nvPr/>
        </p:nvPicPr>
        <p:blipFill>
          <a:blip r:embed="rId5"/>
          <a:stretch>
            <a:fillRect/>
          </a:stretch>
        </p:blipFill>
        <p:spPr>
          <a:xfrm>
            <a:off x="7522747" y="1128278"/>
            <a:ext cx="4538372" cy="3710850"/>
          </a:xfrm>
          <a:prstGeom prst="rect">
            <a:avLst/>
          </a:prstGeom>
        </p:spPr>
      </p:pic>
      <p:sp>
        <p:nvSpPr>
          <p:cNvPr id="12" name="Rectangle 11">
            <a:extLst>
              <a:ext uri="{FF2B5EF4-FFF2-40B4-BE49-F238E27FC236}">
                <a16:creationId xmlns:a16="http://schemas.microsoft.com/office/drawing/2014/main" id="{87AA03C7-A5C2-8302-BB28-4EC301128AE2}"/>
              </a:ext>
            </a:extLst>
          </p:cNvPr>
          <p:cNvSpPr/>
          <p:nvPr/>
        </p:nvSpPr>
        <p:spPr>
          <a:xfrm>
            <a:off x="3654906" y="108165"/>
            <a:ext cx="4512774" cy="923330"/>
          </a:xfrm>
          <a:prstGeom prst="rect">
            <a:avLst/>
          </a:prstGeom>
          <a:noFill/>
        </p:spPr>
        <p:txBody>
          <a:bodyPr wrap="none" lIns="91440" tIns="45720" rIns="91440" bIns="45720">
            <a:spAutoFit/>
          </a:bodyPr>
          <a:lstStyle/>
          <a:p>
            <a:pPr algn="ctr"/>
            <a:r>
              <a:rPr lang="en-US" sz="540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Expansion Plan</a:t>
            </a:r>
          </a:p>
        </p:txBody>
      </p:sp>
    </p:spTree>
    <p:extLst>
      <p:ext uri="{BB962C8B-B14F-4D97-AF65-F5344CB8AC3E}">
        <p14:creationId xmlns:p14="http://schemas.microsoft.com/office/powerpoint/2010/main" val="3676111135"/>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3.33333E-6 L -0.24922 -0.20439 " pathEditMode="relative" rAng="0" ptsTypes="AA">
                                      <p:cBhvr>
                                        <p:cTn id="6" dur="30000" fill="hold"/>
                                        <p:tgtEl>
                                          <p:spTgt spid="8"/>
                                        </p:tgtEl>
                                        <p:attrNameLst>
                                          <p:attrName>ppt_x</p:attrName>
                                          <p:attrName>ppt_y</p:attrName>
                                        </p:attrNameLst>
                                      </p:cBhvr>
                                      <p:rCtr x="-12461" y="-10231"/>
                                    </p:animMotion>
                                  </p:childTnLst>
                                </p:cTn>
                              </p:par>
                              <p:par>
                                <p:cTn id="7" presetID="6" presetClass="emph" presetSubtype="0" accel="50000" decel="50000" fill="hold" nodeType="withEffect">
                                  <p:stCondLst>
                                    <p:cond delay="0"/>
                                  </p:stCondLst>
                                  <p:childTnLst>
                                    <p:animScale>
                                      <p:cBhvr>
                                        <p:cTn id="8" dur="30000" fill="hold"/>
                                        <p:tgtEl>
                                          <p:spTgt spid="8"/>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20439 L 0 -3.33333E-6 " pathEditMode="relative" rAng="0" ptsTypes="AA">
                                      <p:cBhvr>
                                        <p:cTn id="11" dur="30000" fill="hold"/>
                                        <p:tgtEl>
                                          <p:spTgt spid="8"/>
                                        </p:tgtEl>
                                        <p:attrNameLst>
                                          <p:attrName>ppt_x</p:attrName>
                                          <p:attrName>ppt_y</p:attrName>
                                        </p:attrNameLst>
                                      </p:cBhvr>
                                      <p:rCtr x="12461" y="10208"/>
                                    </p:animMotion>
                                  </p:childTnLst>
                                </p:cTn>
                              </p:par>
                              <p:par>
                                <p:cTn id="12" presetID="6" presetClass="emph" presetSubtype="0" accel="50000" decel="50000" fill="hold" nodeType="withEffect">
                                  <p:stCondLst>
                                    <p:cond delay="5000"/>
                                  </p:stCondLst>
                                  <p:childTnLst>
                                    <p:animScale>
                                      <p:cBhvr>
                                        <p:cTn id="13" dur="30000" fill="hold"/>
                                        <p:tgtEl>
                                          <p:spTgt spid="8"/>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3.33333E-6 L 0 0.00023 " pathEditMode="relative" rAng="0" ptsTypes="AA">
                                      <p:cBhvr>
                                        <p:cTn id="16" dur="5000" fill="hold"/>
                                        <p:tgtEl>
                                          <p:spTgt spid="8"/>
                                        </p:tgtEl>
                                        <p:attrNameLst>
                                          <p:attrName>ppt_x</p:attrName>
                                          <p:attrName>ppt_y</p:attrName>
                                        </p:attrNameLst>
                                      </p:cBhvr>
                                      <p:rCtr x="0" y="0"/>
                                    </p:animMotion>
                                  </p:childTnLst>
                                </p:cTn>
                              </p:par>
                            </p:childTnLst>
                          </p:cTn>
                        </p:par>
                      </p:childTnLst>
                    </p:cTn>
                  </p:par>
                </p:childTnLst>
              </p:cTn>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oup of people throwing confetti&#10;&#10;Description automatically generated">
            <a:extLst>
              <a:ext uri="{FF2B5EF4-FFF2-40B4-BE49-F238E27FC236}">
                <a16:creationId xmlns:a16="http://schemas.microsoft.com/office/drawing/2014/main" id="{63F7DA0B-FFAE-5F88-5CD8-FE48F486C69E}"/>
              </a:ext>
            </a:extLst>
          </p:cNvPr>
          <p:cNvPicPr>
            <a:picLocks noGrp="1" noChangeAspect="1"/>
          </p:cNvPicPr>
          <p:nvPr>
            <p:ph idx="1"/>
          </p:nvPr>
        </p:nvPicPr>
        <p:blipFill>
          <a:blip r:embed="rId2">
            <a:alphaModFix amt="15000"/>
            <a:extLst>
              <a:ext uri="{837473B0-CC2E-450A-ABE3-18F120FF3D39}">
                <a1611:picAttrSrcUrl xmlns:a1611="http://schemas.microsoft.com/office/drawing/2016/11/main" r:id="rId3"/>
              </a:ext>
            </a:extLst>
          </a:blip>
          <a:stretch>
            <a:fillRect/>
          </a:stretch>
        </p:blipFill>
        <p:spPr>
          <a:xfrm>
            <a:off x="-1" y="56075"/>
            <a:ext cx="12192001" cy="6814470"/>
          </a:xfrm>
          <a:prstGeom prst="rect">
            <a:avLst/>
          </a:prstGeom>
        </p:spPr>
      </p:pic>
      <p:sp>
        <p:nvSpPr>
          <p:cNvPr id="6" name="TextBox 5">
            <a:extLst>
              <a:ext uri="{FF2B5EF4-FFF2-40B4-BE49-F238E27FC236}">
                <a16:creationId xmlns:a16="http://schemas.microsoft.com/office/drawing/2014/main" id="{C54F625A-69A2-266B-9044-43C953F7D8B9}"/>
              </a:ext>
            </a:extLst>
          </p:cNvPr>
          <p:cNvSpPr txBox="1"/>
          <p:nvPr/>
        </p:nvSpPr>
        <p:spPr>
          <a:xfrm>
            <a:off x="872836" y="971298"/>
            <a:ext cx="9975273" cy="4462760"/>
          </a:xfrm>
          <a:prstGeom prst="rect">
            <a:avLst/>
          </a:prstGeom>
          <a:noFill/>
        </p:spPr>
        <p:txBody>
          <a:bodyPr wrap="square">
            <a:spAutoFit/>
          </a:bodyPr>
          <a:lstStyle/>
          <a:p>
            <a:pPr marL="0" indent="0" algn="just">
              <a:buNone/>
            </a:pPr>
            <a:r>
              <a:rPr lang="en-US" sz="2400" b="1" dirty="0">
                <a:latin typeface="Times New Roman" panose="02020603050405020304" pitchFamily="18" charset="0"/>
                <a:cs typeface="Times New Roman" panose="02020603050405020304" pitchFamily="18" charset="0"/>
              </a:rPr>
              <a:t>4. </a:t>
            </a:r>
            <a:r>
              <a:rPr lang="en-US" sz="2000" b="1" dirty="0">
                <a:latin typeface="Times New Roman" panose="02020603050405020304" pitchFamily="18" charset="0"/>
                <a:cs typeface="Times New Roman" panose="02020603050405020304" pitchFamily="18" charset="0"/>
              </a:rPr>
              <a:t>Partnerships:</a:t>
            </a:r>
          </a:p>
          <a:p>
            <a:pPr algn="just"/>
            <a:r>
              <a:rPr lang="en-US" sz="2000" dirty="0">
                <a:latin typeface="Times New Roman" panose="02020603050405020304" pitchFamily="18" charset="0"/>
                <a:cs typeface="Times New Roman" panose="02020603050405020304" pitchFamily="18" charset="0"/>
              </a:rPr>
              <a:t>   Public Transit Integration: Collaborate with cities to integrate services with public transportation.</a:t>
            </a:r>
          </a:p>
          <a:p>
            <a:pPr algn="just"/>
            <a:r>
              <a:rPr lang="en-US" sz="2000" dirty="0">
                <a:latin typeface="Times New Roman" panose="02020603050405020304" pitchFamily="18" charset="0"/>
                <a:cs typeface="Times New Roman" panose="02020603050405020304" pitchFamily="18" charset="0"/>
              </a:rPr>
              <a:t>   Corporate Partnerships: Forge new corporate relationships for employee commute programs.</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5. Sustainability Initiatives:</a:t>
            </a:r>
          </a:p>
          <a:p>
            <a:pPr algn="just"/>
            <a:r>
              <a:rPr lang="en-US" sz="2000" dirty="0">
                <a:latin typeface="Times New Roman" panose="02020603050405020304" pitchFamily="18" charset="0"/>
                <a:cs typeface="Times New Roman" panose="02020603050405020304" pitchFamily="18" charset="0"/>
              </a:rPr>
              <a:t>   Electrification of Fleet: Shift towards using electric vehicles to lower emissions.</a:t>
            </a:r>
          </a:p>
          <a:p>
            <a:pPr algn="just"/>
            <a:r>
              <a:rPr lang="en-US" sz="2000" dirty="0">
                <a:latin typeface="Times New Roman" panose="02020603050405020304" pitchFamily="18" charset="0"/>
                <a:cs typeface="Times New Roman" panose="02020603050405020304" pitchFamily="18" charset="0"/>
              </a:rPr>
              <a:t>   Carbon Offset Programs: Offer customers options to offset emissions associated with their rides.</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6. Marketing and Customer Engagement:</a:t>
            </a:r>
          </a:p>
          <a:p>
            <a:pPr algn="just"/>
            <a:r>
              <a:rPr lang="en-US" sz="2000" dirty="0">
                <a:latin typeface="Times New Roman" panose="02020603050405020304" pitchFamily="18" charset="0"/>
                <a:cs typeface="Times New Roman" panose="02020603050405020304" pitchFamily="18" charset="0"/>
              </a:rPr>
              <a:t>  Localized Marketing Strategies: Tailor marketing efforts to fit local cultures and preferences.</a:t>
            </a:r>
          </a:p>
          <a:p>
            <a:pPr algn="just"/>
            <a:r>
              <a:rPr lang="en-US" sz="2000" dirty="0">
                <a:latin typeface="Times New Roman" panose="02020603050405020304" pitchFamily="18" charset="0"/>
                <a:cs typeface="Times New Roman" panose="02020603050405020304" pitchFamily="18" charset="0"/>
              </a:rPr>
              <a:t>  Loyalty Programs: Develop loyalty incentives like discounts and ride credits for frequent users.</a:t>
            </a:r>
          </a:p>
        </p:txBody>
      </p:sp>
    </p:spTree>
    <p:extLst>
      <p:ext uri="{BB962C8B-B14F-4D97-AF65-F5344CB8AC3E}">
        <p14:creationId xmlns:p14="http://schemas.microsoft.com/office/powerpoint/2010/main" val="296043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1.11111E-6 L -0.24922 -0.2044 " pathEditMode="relative" rAng="0" ptsTypes="AA">
                                      <p:cBhvr>
                                        <p:cTn id="6" dur="30000" fill="hold"/>
                                        <p:tgtEl>
                                          <p:spTgt spid="4"/>
                                        </p:tgtEl>
                                        <p:attrNameLst>
                                          <p:attrName>ppt_x</p:attrName>
                                          <p:attrName>ppt_y</p:attrName>
                                        </p:attrNameLst>
                                      </p:cBhvr>
                                      <p:rCtr x="-12461" y="-10231"/>
                                    </p:animMotion>
                                  </p:childTnLst>
                                </p:cTn>
                              </p:par>
                              <p:par>
                                <p:cTn id="7" presetID="6" presetClass="emph" presetSubtype="0" accel="50000" decel="50000" fill="hold" nodeType="withEffect">
                                  <p:stCondLst>
                                    <p:cond delay="0"/>
                                  </p:stCondLst>
                                  <p:childTnLst>
                                    <p:animScale>
                                      <p:cBhvr>
                                        <p:cTn id="8" dur="30000" fill="hold"/>
                                        <p:tgtEl>
                                          <p:spTgt spid="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2044 L 0 -1.11111E-6 " pathEditMode="relative" rAng="0" ptsTypes="AA">
                                      <p:cBhvr>
                                        <p:cTn id="11" dur="30000" fill="hold"/>
                                        <p:tgtEl>
                                          <p:spTgt spid="4"/>
                                        </p:tgtEl>
                                        <p:attrNameLst>
                                          <p:attrName>ppt_x</p:attrName>
                                          <p:attrName>ppt_y</p:attrName>
                                        </p:attrNameLst>
                                      </p:cBhvr>
                                      <p:rCtr x="12461" y="10208"/>
                                    </p:animMotion>
                                  </p:childTnLst>
                                </p:cTn>
                              </p:par>
                              <p:par>
                                <p:cTn id="12" presetID="6" presetClass="emph" presetSubtype="0" accel="50000" decel="50000" fill="hold" nodeType="withEffect">
                                  <p:stCondLst>
                                    <p:cond delay="5000"/>
                                  </p:stCondLst>
                                  <p:childTnLst>
                                    <p:animScale>
                                      <p:cBhvr>
                                        <p:cTn id="13" dur="30000" fill="hold"/>
                                        <p:tgtEl>
                                          <p:spTgt spid="4"/>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1.11111E-6 L 0 0.00023 " pathEditMode="relative" rAng="0" ptsTypes="AA">
                                      <p:cBhvr>
                                        <p:cTn id="16" dur="5000" fill="hold"/>
                                        <p:tgtEl>
                                          <p:spTgt spid="4"/>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F62DF-3748-B095-1429-16CD2FB810F4}"/>
              </a:ext>
            </a:extLst>
          </p:cNvPr>
          <p:cNvSpPr>
            <a:spLocks noGrp="1"/>
          </p:cNvSpPr>
          <p:nvPr>
            <p:ph type="title"/>
          </p:nvPr>
        </p:nvSpPr>
        <p:spPr>
          <a:xfrm>
            <a:off x="411539" y="491200"/>
            <a:ext cx="6650303" cy="1330518"/>
          </a:xfrm>
        </p:spPr>
        <p:txBody>
          <a:bodyPr vert="horz" lIns="91440" tIns="45720" rIns="91440" bIns="45720" rtlCol="0" anchor="ctr">
            <a:normAutofit/>
          </a:bodyPr>
          <a:lstStyle/>
          <a:p>
            <a:r>
              <a:rPr lang="en-US" kern="1200" dirty="0">
                <a:solidFill>
                  <a:schemeClr val="tx1"/>
                </a:solidFill>
                <a:latin typeface="Times New Roman" panose="02020603050405020304" pitchFamily="18" charset="0"/>
                <a:cs typeface="Times New Roman" panose="02020603050405020304" pitchFamily="18" charset="0"/>
              </a:rPr>
              <a:t> Revenue analysis </a:t>
            </a:r>
          </a:p>
        </p:txBody>
      </p:sp>
      <p:sp>
        <p:nvSpPr>
          <p:cNvPr id="8" name="TextBox 7">
            <a:extLst>
              <a:ext uri="{FF2B5EF4-FFF2-40B4-BE49-F238E27FC236}">
                <a16:creationId xmlns:a16="http://schemas.microsoft.com/office/drawing/2014/main" id="{F2ABFDDB-23E5-8588-355D-883297A62C1B}"/>
              </a:ext>
            </a:extLst>
          </p:cNvPr>
          <p:cNvSpPr txBox="1"/>
          <p:nvPr/>
        </p:nvSpPr>
        <p:spPr>
          <a:xfrm>
            <a:off x="411539" y="2009553"/>
            <a:ext cx="7026491" cy="4093135"/>
          </a:xfrm>
          <a:prstGeom prst="rect">
            <a:avLst/>
          </a:prstGeom>
        </p:spPr>
        <p:txBody>
          <a:bodyPr vert="horz" lIns="91440" tIns="45720" rIns="91440" bIns="45720" rtlCol="0">
            <a:normAutofit/>
          </a:bodyPr>
          <a:lstStyle/>
          <a:p>
            <a:pPr algn="just">
              <a:lnSpc>
                <a:spcPct val="90000"/>
              </a:lnSpc>
              <a:spcAft>
                <a:spcPts val="600"/>
              </a:spcAft>
            </a:pPr>
            <a:r>
              <a:rPr lang="en-US" sz="1400" b="1" dirty="0">
                <a:latin typeface="Times New Roman" panose="02020603050405020304" pitchFamily="18" charset="0"/>
                <a:cs typeface="Times New Roman" panose="02020603050405020304" pitchFamily="18" charset="0"/>
              </a:rPr>
              <a:t>   Cost of Revenue:</a:t>
            </a:r>
            <a:endParaRPr lang="en-US" sz="1400" dirty="0">
              <a:latin typeface="Times New Roman" panose="02020603050405020304" pitchFamily="18" charset="0"/>
              <a:cs typeface="Times New Roman" panose="02020603050405020304" pitchFamily="18" charset="0"/>
            </a:endParaRPr>
          </a:p>
          <a:p>
            <a:pPr lvl="1" indent="-228600" algn="just">
              <a:lnSpc>
                <a:spcPct val="90000"/>
              </a:lnSpc>
              <a:spcAft>
                <a:spcPts val="600"/>
              </a:spcAft>
              <a:buFont typeface="Arial" panose="020B0604020202020204" pitchFamily="34" charset="0"/>
              <a:buChar char="•"/>
            </a:pPr>
            <a:r>
              <a:rPr lang="en-US" sz="1400" i="0" dirty="0">
                <a:latin typeface="Times New Roman" panose="02020603050405020304" pitchFamily="18" charset="0"/>
                <a:cs typeface="Times New Roman" panose="02020603050405020304" pitchFamily="18" charset="0"/>
              </a:rPr>
              <a:t>Analyzing the costs directly associated with generating revenue, such as driver payouts, incentives, insurance, and platform maintenance costs. Understanding these costs is crucial for evaluating profitability and optimizing operations.</a:t>
            </a:r>
          </a:p>
          <a:p>
            <a:pPr marL="0" lvl="1" algn="just">
              <a:lnSpc>
                <a:spcPct val="90000"/>
              </a:lnSpc>
              <a:spcAft>
                <a:spcPts val="600"/>
              </a:spcAft>
            </a:pPr>
            <a:r>
              <a:rPr lang="en-US" sz="1400" b="1" dirty="0">
                <a:latin typeface="Times New Roman" panose="02020603050405020304" pitchFamily="18" charset="0"/>
                <a:cs typeface="Times New Roman" panose="02020603050405020304" pitchFamily="18" charset="0"/>
              </a:rPr>
              <a:t>Growth Analysis:</a:t>
            </a:r>
            <a:endParaRPr lang="en-US" sz="1400" i="0" dirty="0">
              <a:latin typeface="Times New Roman" panose="02020603050405020304" pitchFamily="18" charset="0"/>
              <a:cs typeface="Times New Roman" panose="02020603050405020304" pitchFamily="18" charset="0"/>
            </a:endParaRPr>
          </a:p>
          <a:p>
            <a:pPr lvl="1" indent="-228600" algn="just">
              <a:lnSpc>
                <a:spcPct val="90000"/>
              </a:lnSpc>
              <a:spcAft>
                <a:spcPts val="600"/>
              </a:spcAft>
              <a:buFont typeface="Arial" panose="020B0604020202020204" pitchFamily="34" charset="0"/>
              <a:buChar char="•"/>
            </a:pPr>
            <a:r>
              <a:rPr lang="en-US" sz="1400" i="0" dirty="0">
                <a:latin typeface="Times New Roman" panose="02020603050405020304" pitchFamily="18" charset="0"/>
                <a:cs typeface="Times New Roman" panose="02020603050405020304" pitchFamily="18" charset="0"/>
              </a:rPr>
              <a:t>Examining revenue growth over time to assess the trajectory of Lyft's business. This includes year-over-year revenue growth rates, quarterly revenue trends, and comparisons with industry benchmarks.</a:t>
            </a:r>
            <a:endParaRPr lang="en-US" sz="1400"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sz="1400" b="1" dirty="0">
                <a:latin typeface="Times New Roman" panose="02020603050405020304" pitchFamily="18" charset="0"/>
                <a:cs typeface="Times New Roman" panose="02020603050405020304" pitchFamily="18" charset="0"/>
              </a:rPr>
              <a:t>Market Share Analysis:</a:t>
            </a:r>
            <a:endParaRPr lang="en-US" sz="1400" dirty="0">
              <a:latin typeface="Times New Roman" panose="02020603050405020304" pitchFamily="18" charset="0"/>
              <a:cs typeface="Times New Roman" panose="02020603050405020304" pitchFamily="18" charset="0"/>
            </a:endParaRPr>
          </a:p>
          <a:p>
            <a:pPr lvl="1" indent="-228600" algn="just">
              <a:lnSpc>
                <a:spcPct val="90000"/>
              </a:lnSpc>
              <a:spcAft>
                <a:spcPts val="600"/>
              </a:spcAft>
              <a:buFont typeface="Arial" panose="020B0604020202020204" pitchFamily="34" charset="0"/>
              <a:buChar char="•"/>
            </a:pPr>
            <a:r>
              <a:rPr lang="en-US" sz="1400" i="0" dirty="0">
                <a:latin typeface="Times New Roman" panose="02020603050405020304" pitchFamily="18" charset="0"/>
                <a:cs typeface="Times New Roman" panose="02020603050405020304" pitchFamily="18" charset="0"/>
              </a:rPr>
              <a:t>Assessing Lyft's revenue share within the broader ride-hailing and transportation market. This involves comparing Lyft's revenue with competitors like Uber and analyzing shifts in market dynamics.</a:t>
            </a:r>
            <a:endParaRPr lang="en-US" sz="1400"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sz="1400" b="1" dirty="0">
                <a:latin typeface="Times New Roman" panose="02020603050405020304" pitchFamily="18" charset="0"/>
                <a:cs typeface="Times New Roman" panose="02020603050405020304" pitchFamily="18" charset="0"/>
              </a:rPr>
              <a:t>Regulatory Impact:</a:t>
            </a:r>
            <a:endParaRPr lang="en-US" sz="1400" dirty="0">
              <a:latin typeface="Times New Roman" panose="02020603050405020304" pitchFamily="18" charset="0"/>
              <a:cs typeface="Times New Roman" panose="02020603050405020304" pitchFamily="18" charset="0"/>
            </a:endParaRPr>
          </a:p>
          <a:p>
            <a:pPr lvl="1" indent="-228600" algn="just">
              <a:lnSpc>
                <a:spcPct val="90000"/>
              </a:lnSpc>
              <a:spcAft>
                <a:spcPts val="600"/>
              </a:spcAft>
              <a:buFont typeface="Arial" panose="020B0604020202020204" pitchFamily="34" charset="0"/>
              <a:buChar char="•"/>
            </a:pPr>
            <a:r>
              <a:rPr lang="en-US" sz="1400" i="0" dirty="0">
                <a:latin typeface="Times New Roman" panose="02020603050405020304" pitchFamily="18" charset="0"/>
                <a:cs typeface="Times New Roman" panose="02020603050405020304" pitchFamily="18" charset="0"/>
              </a:rPr>
              <a:t>Evaluating the impact of regulatory changes on Lyft's revenue. Changes in regulations related to ride-hailing, transportation, labor laws, and data privacy can influence Lyft's revenue streams and profitability.</a:t>
            </a:r>
            <a:endParaRPr lang="en-US" sz="1400" dirty="0">
              <a:latin typeface="Times New Roman" panose="02020603050405020304" pitchFamily="18" charset="0"/>
              <a:cs typeface="Times New Roman" panose="02020603050405020304" pitchFamily="18" charset="0"/>
            </a:endParaRPr>
          </a:p>
          <a:p>
            <a:pPr marL="0" indent="-228600">
              <a:lnSpc>
                <a:spcPct val="90000"/>
              </a:lnSpc>
              <a:spcAft>
                <a:spcPts val="600"/>
              </a:spcAft>
              <a:buFont typeface="Arial" panose="020B0604020202020204" pitchFamily="34" charset="0"/>
              <a:buChar char="•"/>
            </a:pPr>
            <a:endParaRPr lang="en-US" sz="1300" b="1" dirty="0"/>
          </a:p>
        </p:txBody>
      </p:sp>
      <p:sp>
        <p:nvSpPr>
          <p:cNvPr id="32" name="Freeform: Shape 31">
            <a:extLst>
              <a:ext uri="{FF2B5EF4-FFF2-40B4-BE49-F238E27FC236}">
                <a16:creationId xmlns:a16="http://schemas.microsoft.com/office/drawing/2014/main" id="{D1008504-D2A4-4E91-8DFB-8E297027A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569892" y="-4"/>
            <a:ext cx="3622108" cy="6859295"/>
          </a:xfrm>
          <a:custGeom>
            <a:avLst/>
            <a:gdLst>
              <a:gd name="connsiteX0" fmla="*/ 0 w 7037119"/>
              <a:gd name="connsiteY0" fmla="*/ 0 h 6857999"/>
              <a:gd name="connsiteX1" fmla="*/ 6964192 w 7037119"/>
              <a:gd name="connsiteY1" fmla="*/ 0 h 6857999"/>
              <a:gd name="connsiteX2" fmla="*/ 6958160 w 7037119"/>
              <a:gd name="connsiteY2" fmla="*/ 70714 h 6857999"/>
              <a:gd name="connsiteX3" fmla="*/ 6922034 w 7037119"/>
              <a:gd name="connsiteY3" fmla="*/ 154825 h 6857999"/>
              <a:gd name="connsiteX4" fmla="*/ 6864029 w 7037119"/>
              <a:gd name="connsiteY4" fmla="*/ 301580 h 6857999"/>
              <a:gd name="connsiteX5" fmla="*/ 6842156 w 7037119"/>
              <a:gd name="connsiteY5" fmla="*/ 642469 h 6857999"/>
              <a:gd name="connsiteX6" fmla="*/ 6802087 w 7037119"/>
              <a:gd name="connsiteY6" fmla="*/ 818449 h 6857999"/>
              <a:gd name="connsiteX7" fmla="*/ 6798684 w 7037119"/>
              <a:gd name="connsiteY7" fmla="*/ 875396 h 6857999"/>
              <a:gd name="connsiteX8" fmla="*/ 6756983 w 7037119"/>
              <a:gd name="connsiteY8" fmla="*/ 952375 h 6857999"/>
              <a:gd name="connsiteX9" fmla="*/ 6758478 w 7037119"/>
              <a:gd name="connsiteY9" fmla="*/ 972424 h 6857999"/>
              <a:gd name="connsiteX10" fmla="*/ 6752651 w 7037119"/>
              <a:gd name="connsiteY10" fmla="*/ 996407 h 6857999"/>
              <a:gd name="connsiteX11" fmla="*/ 6716997 w 7037119"/>
              <a:gd name="connsiteY11" fmla="*/ 1091248 h 6857999"/>
              <a:gd name="connsiteX12" fmla="*/ 6657090 w 7037119"/>
              <a:gd name="connsiteY12" fmla="*/ 1307489 h 6857999"/>
              <a:gd name="connsiteX13" fmla="*/ 6508075 w 7037119"/>
              <a:gd name="connsiteY13" fmla="*/ 1709568 h 6857999"/>
              <a:gd name="connsiteX14" fmla="*/ 6462759 w 7037119"/>
              <a:gd name="connsiteY14" fmla="*/ 1811874 h 6857999"/>
              <a:gd name="connsiteX15" fmla="*/ 6383790 w 7037119"/>
              <a:gd name="connsiteY15" fmla="*/ 2228963 h 6857999"/>
              <a:gd name="connsiteX16" fmla="*/ 6369096 w 7037119"/>
              <a:gd name="connsiteY16" fmla="*/ 2404942 h 6857999"/>
              <a:gd name="connsiteX17" fmla="*/ 6365696 w 7037119"/>
              <a:gd name="connsiteY17" fmla="*/ 2461889 h 6857999"/>
              <a:gd name="connsiteX18" fmla="*/ 6323990 w 7037119"/>
              <a:gd name="connsiteY18" fmla="*/ 2538869 h 6857999"/>
              <a:gd name="connsiteX19" fmla="*/ 6299971 w 7037119"/>
              <a:gd name="connsiteY19" fmla="*/ 2852842 h 6857999"/>
              <a:gd name="connsiteX20" fmla="*/ 6305256 w 7037119"/>
              <a:gd name="connsiteY20" fmla="*/ 2965146 h 6857999"/>
              <a:gd name="connsiteX21" fmla="*/ 6297430 w 7037119"/>
              <a:gd name="connsiteY21" fmla="*/ 3010980 h 6857999"/>
              <a:gd name="connsiteX22" fmla="*/ 6301903 w 7037119"/>
              <a:gd name="connsiteY22" fmla="*/ 3017531 h 6857999"/>
              <a:gd name="connsiteX23" fmla="*/ 6312288 w 7037119"/>
              <a:gd name="connsiteY23" fmla="*/ 3141762 h 6857999"/>
              <a:gd name="connsiteX24" fmla="*/ 6317307 w 7037119"/>
              <a:gd name="connsiteY24" fmla="*/ 3167974 h 6857999"/>
              <a:gd name="connsiteX25" fmla="*/ 6319343 w 7037119"/>
              <a:gd name="connsiteY25" fmla="*/ 3170223 h 6857999"/>
              <a:gd name="connsiteX26" fmla="*/ 6388791 w 7037119"/>
              <a:gd name="connsiteY26" fmla="*/ 3425292 h 6857999"/>
              <a:gd name="connsiteX27" fmla="*/ 6473625 w 7037119"/>
              <a:gd name="connsiteY27" fmla="*/ 3778499 h 6857999"/>
              <a:gd name="connsiteX28" fmla="*/ 6488572 w 7037119"/>
              <a:gd name="connsiteY28" fmla="*/ 4010514 h 6857999"/>
              <a:gd name="connsiteX29" fmla="*/ 6542727 w 7037119"/>
              <a:gd name="connsiteY29" fmla="*/ 4142824 h 6857999"/>
              <a:gd name="connsiteX30" fmla="*/ 6574700 w 7037119"/>
              <a:gd name="connsiteY30" fmla="*/ 4253089 h 6857999"/>
              <a:gd name="connsiteX31" fmla="*/ 6630782 w 7037119"/>
              <a:gd name="connsiteY31" fmla="*/ 4495230 h 6857999"/>
              <a:gd name="connsiteX32" fmla="*/ 6657121 w 7037119"/>
              <a:gd name="connsiteY32" fmla="*/ 4592798 h 6857999"/>
              <a:gd name="connsiteX33" fmla="*/ 6675304 w 7037119"/>
              <a:gd name="connsiteY33" fmla="*/ 4625784 h 6857999"/>
              <a:gd name="connsiteX34" fmla="*/ 6695194 w 7037119"/>
              <a:gd name="connsiteY34" fmla="*/ 4674587 h 6857999"/>
              <a:gd name="connsiteX35" fmla="*/ 6694674 w 7037119"/>
              <a:gd name="connsiteY35" fmla="*/ 4706669 h 6857999"/>
              <a:gd name="connsiteX36" fmla="*/ 6696125 w 7037119"/>
              <a:gd name="connsiteY36" fmla="*/ 4712312 h 6857999"/>
              <a:gd name="connsiteX37" fmla="*/ 6683308 w 7037119"/>
              <a:gd name="connsiteY37" fmla="*/ 4752491 h 6857999"/>
              <a:gd name="connsiteX38" fmla="*/ 6662625 w 7037119"/>
              <a:gd name="connsiteY38" fmla="*/ 4924134 h 6857999"/>
              <a:gd name="connsiteX39" fmla="*/ 6666282 w 7037119"/>
              <a:gd name="connsiteY39" fmla="*/ 5049729 h 6857999"/>
              <a:gd name="connsiteX40" fmla="*/ 6674923 w 7037119"/>
              <a:gd name="connsiteY40" fmla="*/ 5092608 h 6857999"/>
              <a:gd name="connsiteX41" fmla="*/ 6688949 w 7037119"/>
              <a:gd name="connsiteY41" fmla="*/ 5164561 h 6857999"/>
              <a:gd name="connsiteX42" fmla="*/ 6713476 w 7037119"/>
              <a:gd name="connsiteY42" fmla="*/ 5227429 h 6857999"/>
              <a:gd name="connsiteX43" fmla="*/ 6699741 w 7037119"/>
              <a:gd name="connsiteY43" fmla="*/ 5295738 h 6857999"/>
              <a:gd name="connsiteX44" fmla="*/ 6698438 w 7037119"/>
              <a:gd name="connsiteY44" fmla="*/ 5353315 h 6857999"/>
              <a:gd name="connsiteX45" fmla="*/ 6705394 w 7037119"/>
              <a:gd name="connsiteY45" fmla="*/ 5356747 h 6857999"/>
              <a:gd name="connsiteX46" fmla="*/ 6705941 w 7037119"/>
              <a:gd name="connsiteY46" fmla="*/ 5364029 h 6857999"/>
              <a:gd name="connsiteX47" fmla="*/ 6698760 w 7037119"/>
              <a:gd name="connsiteY47" fmla="*/ 5369188 h 6857999"/>
              <a:gd name="connsiteX48" fmla="*/ 6674560 w 7037119"/>
              <a:gd name="connsiteY48" fmla="*/ 5465115 h 6857999"/>
              <a:gd name="connsiteX49" fmla="*/ 6698322 w 7037119"/>
              <a:gd name="connsiteY49" fmla="*/ 5543278 h 6857999"/>
              <a:gd name="connsiteX50" fmla="*/ 6673987 w 7037119"/>
              <a:gd name="connsiteY50" fmla="*/ 5606762 h 6857999"/>
              <a:gd name="connsiteX51" fmla="*/ 6665359 w 7037119"/>
              <a:gd name="connsiteY51" fmla="*/ 5656986 h 6857999"/>
              <a:gd name="connsiteX52" fmla="*/ 6718420 w 7037119"/>
              <a:gd name="connsiteY52" fmla="*/ 5747675 h 6857999"/>
              <a:gd name="connsiteX53" fmla="*/ 6786357 w 7037119"/>
              <a:gd name="connsiteY53" fmla="*/ 5797270 h 6857999"/>
              <a:gd name="connsiteX54" fmla="*/ 6834299 w 7037119"/>
              <a:gd name="connsiteY54" fmla="*/ 5897781 h 6857999"/>
              <a:gd name="connsiteX55" fmla="*/ 6848771 w 7037119"/>
              <a:gd name="connsiteY55" fmla="*/ 5936497 h 6857999"/>
              <a:gd name="connsiteX56" fmla="*/ 6883460 w 7037119"/>
              <a:gd name="connsiteY56" fmla="*/ 6064046 h 6857999"/>
              <a:gd name="connsiteX57" fmla="*/ 6896072 w 7037119"/>
              <a:gd name="connsiteY57" fmla="*/ 6107188 h 6857999"/>
              <a:gd name="connsiteX58" fmla="*/ 6980725 w 7037119"/>
              <a:gd name="connsiteY58" fmla="*/ 6197444 h 6857999"/>
              <a:gd name="connsiteX59" fmla="*/ 6999028 w 7037119"/>
              <a:gd name="connsiteY59" fmla="*/ 6288610 h 6857999"/>
              <a:gd name="connsiteX60" fmla="*/ 7021306 w 7037119"/>
              <a:gd name="connsiteY60" fmla="*/ 6426700 h 6857999"/>
              <a:gd name="connsiteX61" fmla="*/ 7033259 w 7037119"/>
              <a:gd name="connsiteY61" fmla="*/ 6489284 h 6857999"/>
              <a:gd name="connsiteX62" fmla="*/ 7037119 w 7037119"/>
              <a:gd name="connsiteY62" fmla="*/ 6501140 h 6857999"/>
              <a:gd name="connsiteX63" fmla="*/ 7037119 w 7037119"/>
              <a:gd name="connsiteY63" fmla="*/ 6557754 h 6857999"/>
              <a:gd name="connsiteX64" fmla="*/ 7031649 w 7037119"/>
              <a:gd name="connsiteY64" fmla="*/ 6569925 h 6857999"/>
              <a:gd name="connsiteX65" fmla="*/ 7011548 w 7037119"/>
              <a:gd name="connsiteY65" fmla="*/ 6615002 h 6857999"/>
              <a:gd name="connsiteX66" fmla="*/ 7021837 w 7037119"/>
              <a:gd name="connsiteY66" fmla="*/ 6743644 h 6857999"/>
              <a:gd name="connsiteX67" fmla="*/ 7006394 w 7037119"/>
              <a:gd name="connsiteY67" fmla="*/ 6856390 h 6857999"/>
              <a:gd name="connsiteX68" fmla="*/ 7037119 w 7037119"/>
              <a:gd name="connsiteY68" fmla="*/ 6856494 h 6857999"/>
              <a:gd name="connsiteX69" fmla="*/ 7037119 w 7037119"/>
              <a:gd name="connsiteY69" fmla="*/ 6857999 h 6857999"/>
              <a:gd name="connsiteX70" fmla="*/ 0 w 7037119"/>
              <a:gd name="connsiteY70" fmla="*/ 6857999 h 6857999"/>
              <a:gd name="connsiteX0" fmla="*/ 0 w 8515751"/>
              <a:gd name="connsiteY0" fmla="*/ 0 h 6857999"/>
              <a:gd name="connsiteX1" fmla="*/ 8515751 w 8515751"/>
              <a:gd name="connsiteY1" fmla="*/ 10633 h 6857999"/>
              <a:gd name="connsiteX2" fmla="*/ 6958160 w 8515751"/>
              <a:gd name="connsiteY2" fmla="*/ 70714 h 6857999"/>
              <a:gd name="connsiteX3" fmla="*/ 6922034 w 8515751"/>
              <a:gd name="connsiteY3" fmla="*/ 154825 h 6857999"/>
              <a:gd name="connsiteX4" fmla="*/ 6864029 w 8515751"/>
              <a:gd name="connsiteY4" fmla="*/ 301580 h 6857999"/>
              <a:gd name="connsiteX5" fmla="*/ 6842156 w 8515751"/>
              <a:gd name="connsiteY5" fmla="*/ 642469 h 6857999"/>
              <a:gd name="connsiteX6" fmla="*/ 6802087 w 8515751"/>
              <a:gd name="connsiteY6" fmla="*/ 818449 h 6857999"/>
              <a:gd name="connsiteX7" fmla="*/ 6798684 w 8515751"/>
              <a:gd name="connsiteY7" fmla="*/ 875396 h 6857999"/>
              <a:gd name="connsiteX8" fmla="*/ 6756983 w 8515751"/>
              <a:gd name="connsiteY8" fmla="*/ 952375 h 6857999"/>
              <a:gd name="connsiteX9" fmla="*/ 6758478 w 8515751"/>
              <a:gd name="connsiteY9" fmla="*/ 972424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7037119 w 8515751"/>
              <a:gd name="connsiteY69" fmla="*/ 6857999 h 6857999"/>
              <a:gd name="connsiteX70" fmla="*/ 0 w 8515751"/>
              <a:gd name="connsiteY70" fmla="*/ 6857999 h 6857999"/>
              <a:gd name="connsiteX71" fmla="*/ 0 w 8515751"/>
              <a:gd name="connsiteY71" fmla="*/ 0 h 6857999"/>
              <a:gd name="connsiteX0" fmla="*/ 0 w 8515751"/>
              <a:gd name="connsiteY0" fmla="*/ 0 h 6857999"/>
              <a:gd name="connsiteX1" fmla="*/ 8515751 w 8515751"/>
              <a:gd name="connsiteY1" fmla="*/ 10633 h 6857999"/>
              <a:gd name="connsiteX2" fmla="*/ 8259466 w 8515751"/>
              <a:gd name="connsiteY2" fmla="*/ 70714 h 6857999"/>
              <a:gd name="connsiteX3" fmla="*/ 6922034 w 8515751"/>
              <a:gd name="connsiteY3" fmla="*/ 154825 h 6857999"/>
              <a:gd name="connsiteX4" fmla="*/ 6864029 w 8515751"/>
              <a:gd name="connsiteY4" fmla="*/ 301580 h 6857999"/>
              <a:gd name="connsiteX5" fmla="*/ 6842156 w 8515751"/>
              <a:gd name="connsiteY5" fmla="*/ 642469 h 6857999"/>
              <a:gd name="connsiteX6" fmla="*/ 6802087 w 8515751"/>
              <a:gd name="connsiteY6" fmla="*/ 818449 h 6857999"/>
              <a:gd name="connsiteX7" fmla="*/ 6798684 w 8515751"/>
              <a:gd name="connsiteY7" fmla="*/ 875396 h 6857999"/>
              <a:gd name="connsiteX8" fmla="*/ 6756983 w 8515751"/>
              <a:gd name="connsiteY8" fmla="*/ 952375 h 6857999"/>
              <a:gd name="connsiteX9" fmla="*/ 6758478 w 8515751"/>
              <a:gd name="connsiteY9" fmla="*/ 972424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7037119 w 8515751"/>
              <a:gd name="connsiteY69" fmla="*/ 6857999 h 6857999"/>
              <a:gd name="connsiteX70" fmla="*/ 0 w 8515751"/>
              <a:gd name="connsiteY70" fmla="*/ 6857999 h 6857999"/>
              <a:gd name="connsiteX71" fmla="*/ 0 w 8515751"/>
              <a:gd name="connsiteY71"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6864029 w 8515751"/>
              <a:gd name="connsiteY4" fmla="*/ 301580 h 6857999"/>
              <a:gd name="connsiteX5" fmla="*/ 6842156 w 8515751"/>
              <a:gd name="connsiteY5" fmla="*/ 642469 h 6857999"/>
              <a:gd name="connsiteX6" fmla="*/ 6802087 w 8515751"/>
              <a:gd name="connsiteY6" fmla="*/ 818449 h 6857999"/>
              <a:gd name="connsiteX7" fmla="*/ 6798684 w 8515751"/>
              <a:gd name="connsiteY7" fmla="*/ 875396 h 6857999"/>
              <a:gd name="connsiteX8" fmla="*/ 6756983 w 8515751"/>
              <a:gd name="connsiteY8" fmla="*/ 952375 h 6857999"/>
              <a:gd name="connsiteX9" fmla="*/ 6758478 w 8515751"/>
              <a:gd name="connsiteY9" fmla="*/ 972424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7037119 w 8515751"/>
              <a:gd name="connsiteY69" fmla="*/ 6857999 h 6857999"/>
              <a:gd name="connsiteX70" fmla="*/ 0 w 8515751"/>
              <a:gd name="connsiteY70" fmla="*/ 6857999 h 6857999"/>
              <a:gd name="connsiteX71" fmla="*/ 0 w 8515751"/>
              <a:gd name="connsiteY71"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7789959 w 8515751"/>
              <a:gd name="connsiteY4" fmla="*/ 248417 h 6857999"/>
              <a:gd name="connsiteX5" fmla="*/ 6842156 w 8515751"/>
              <a:gd name="connsiteY5" fmla="*/ 642469 h 6857999"/>
              <a:gd name="connsiteX6" fmla="*/ 6802087 w 8515751"/>
              <a:gd name="connsiteY6" fmla="*/ 818449 h 6857999"/>
              <a:gd name="connsiteX7" fmla="*/ 6798684 w 8515751"/>
              <a:gd name="connsiteY7" fmla="*/ 875396 h 6857999"/>
              <a:gd name="connsiteX8" fmla="*/ 6756983 w 8515751"/>
              <a:gd name="connsiteY8" fmla="*/ 952375 h 6857999"/>
              <a:gd name="connsiteX9" fmla="*/ 6758478 w 8515751"/>
              <a:gd name="connsiteY9" fmla="*/ 972424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7037119 w 8515751"/>
              <a:gd name="connsiteY69" fmla="*/ 6857999 h 6857999"/>
              <a:gd name="connsiteX70" fmla="*/ 0 w 8515751"/>
              <a:gd name="connsiteY70" fmla="*/ 6857999 h 6857999"/>
              <a:gd name="connsiteX71" fmla="*/ 0 w 8515751"/>
              <a:gd name="connsiteY71"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6802087 w 8515751"/>
              <a:gd name="connsiteY6" fmla="*/ 818449 h 6857999"/>
              <a:gd name="connsiteX7" fmla="*/ 6798684 w 8515751"/>
              <a:gd name="connsiteY7" fmla="*/ 875396 h 6857999"/>
              <a:gd name="connsiteX8" fmla="*/ 6756983 w 8515751"/>
              <a:gd name="connsiteY8" fmla="*/ 952375 h 6857999"/>
              <a:gd name="connsiteX9" fmla="*/ 6758478 w 8515751"/>
              <a:gd name="connsiteY9" fmla="*/ 972424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7037119 w 8515751"/>
              <a:gd name="connsiteY69" fmla="*/ 6857999 h 6857999"/>
              <a:gd name="connsiteX70" fmla="*/ 0 w 8515751"/>
              <a:gd name="connsiteY70" fmla="*/ 6857999 h 6857999"/>
              <a:gd name="connsiteX71" fmla="*/ 0 w 8515751"/>
              <a:gd name="connsiteY71"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6551836 w 8515751"/>
              <a:gd name="connsiteY6" fmla="*/ 669593 h 6857999"/>
              <a:gd name="connsiteX7" fmla="*/ 6798684 w 8515751"/>
              <a:gd name="connsiteY7" fmla="*/ 875396 h 6857999"/>
              <a:gd name="connsiteX8" fmla="*/ 6756983 w 8515751"/>
              <a:gd name="connsiteY8" fmla="*/ 952375 h 6857999"/>
              <a:gd name="connsiteX9" fmla="*/ 6758478 w 8515751"/>
              <a:gd name="connsiteY9" fmla="*/ 972424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7037119 w 8515751"/>
              <a:gd name="connsiteY69" fmla="*/ 6857999 h 6857999"/>
              <a:gd name="connsiteX70" fmla="*/ 0 w 8515751"/>
              <a:gd name="connsiteY70" fmla="*/ 6857999 h 6857999"/>
              <a:gd name="connsiteX71" fmla="*/ 0 w 8515751"/>
              <a:gd name="connsiteY71"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6798684 w 8515751"/>
              <a:gd name="connsiteY7" fmla="*/ 875396 h 6857999"/>
              <a:gd name="connsiteX8" fmla="*/ 6756983 w 8515751"/>
              <a:gd name="connsiteY8" fmla="*/ 952375 h 6857999"/>
              <a:gd name="connsiteX9" fmla="*/ 6758478 w 8515751"/>
              <a:gd name="connsiteY9" fmla="*/ 972424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7037119 w 8515751"/>
              <a:gd name="connsiteY69" fmla="*/ 6857999 h 6857999"/>
              <a:gd name="connsiteX70" fmla="*/ 0 w 8515751"/>
              <a:gd name="connsiteY70" fmla="*/ 6857999 h 6857999"/>
              <a:gd name="connsiteX71" fmla="*/ 0 w 8515751"/>
              <a:gd name="connsiteY71"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6758478 w 8515751"/>
              <a:gd name="connsiteY9" fmla="*/ 972424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7037119 w 8515751"/>
              <a:gd name="connsiteY69" fmla="*/ 6857999 h 6857999"/>
              <a:gd name="connsiteX70" fmla="*/ 0 w 8515751"/>
              <a:gd name="connsiteY70" fmla="*/ 6857999 h 6857999"/>
              <a:gd name="connsiteX71" fmla="*/ 0 w 8515751"/>
              <a:gd name="connsiteY71"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7037119 w 8515751"/>
              <a:gd name="connsiteY69" fmla="*/ 6857999 h 6857999"/>
              <a:gd name="connsiteX70" fmla="*/ 0 w 8515751"/>
              <a:gd name="connsiteY70" fmla="*/ 6857999 h 6857999"/>
              <a:gd name="connsiteX71" fmla="*/ 0 w 8515751"/>
              <a:gd name="connsiteY71"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7037119 w 8515751"/>
              <a:gd name="connsiteY68" fmla="*/ 6856494 h 6857999"/>
              <a:gd name="connsiteX69" fmla="*/ 0 w 8515751"/>
              <a:gd name="connsiteY69" fmla="*/ 6857999 h 6857999"/>
              <a:gd name="connsiteX70" fmla="*/ 0 w 8515751"/>
              <a:gd name="connsiteY70"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21837 w 8515751"/>
              <a:gd name="connsiteY66" fmla="*/ 6743644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259466 w 8515751"/>
              <a:gd name="connsiteY2" fmla="*/ 70714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388791 w 8515751"/>
              <a:gd name="connsiteY26" fmla="*/ 3425292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319343 w 8515751"/>
              <a:gd name="connsiteY25" fmla="*/ 3170223 h 6857999"/>
              <a:gd name="connsiteX26" fmla="*/ 6563966 w 8515751"/>
              <a:gd name="connsiteY26" fmla="*/ 3563516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519546 w 8515751"/>
              <a:gd name="connsiteY25" fmla="*/ 3404139 h 6857999"/>
              <a:gd name="connsiteX26" fmla="*/ 6563966 w 8515751"/>
              <a:gd name="connsiteY26" fmla="*/ 3563516 h 6857999"/>
              <a:gd name="connsiteX27" fmla="*/ 6473625 w 8515751"/>
              <a:gd name="connsiteY27" fmla="*/ 3778499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519546 w 8515751"/>
              <a:gd name="connsiteY25" fmla="*/ 3404139 h 6857999"/>
              <a:gd name="connsiteX26" fmla="*/ 6563966 w 8515751"/>
              <a:gd name="connsiteY26" fmla="*/ 3563516 h 6857999"/>
              <a:gd name="connsiteX27" fmla="*/ 6598751 w 8515751"/>
              <a:gd name="connsiteY27" fmla="*/ 3704071 h 6857999"/>
              <a:gd name="connsiteX28" fmla="*/ 6488572 w 8515751"/>
              <a:gd name="connsiteY28" fmla="*/ 4010514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519546 w 8515751"/>
              <a:gd name="connsiteY25" fmla="*/ 3404139 h 6857999"/>
              <a:gd name="connsiteX26" fmla="*/ 6563966 w 8515751"/>
              <a:gd name="connsiteY26" fmla="*/ 3563516 h 6857999"/>
              <a:gd name="connsiteX27" fmla="*/ 6598751 w 8515751"/>
              <a:gd name="connsiteY27" fmla="*/ 3704071 h 6857999"/>
              <a:gd name="connsiteX28" fmla="*/ 6488573 w 8515751"/>
              <a:gd name="connsiteY28" fmla="*/ 3882923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519546 w 8515751"/>
              <a:gd name="connsiteY25" fmla="*/ 3404139 h 6857999"/>
              <a:gd name="connsiteX26" fmla="*/ 6629468 w 8515751"/>
              <a:gd name="connsiteY26" fmla="*/ 3623151 h 6857999"/>
              <a:gd name="connsiteX27" fmla="*/ 6598751 w 8515751"/>
              <a:gd name="connsiteY27" fmla="*/ 3704071 h 6857999"/>
              <a:gd name="connsiteX28" fmla="*/ 6488573 w 8515751"/>
              <a:gd name="connsiteY28" fmla="*/ 3882923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594404 w 8515751"/>
              <a:gd name="connsiteY25" fmla="*/ 3539311 h 6857999"/>
              <a:gd name="connsiteX26" fmla="*/ 6629468 w 8515751"/>
              <a:gd name="connsiteY26" fmla="*/ 3623151 h 6857999"/>
              <a:gd name="connsiteX27" fmla="*/ 6598751 w 8515751"/>
              <a:gd name="connsiteY27" fmla="*/ 3704071 h 6857999"/>
              <a:gd name="connsiteX28" fmla="*/ 6488573 w 8515751"/>
              <a:gd name="connsiteY28" fmla="*/ 3882923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594404 w 8515751"/>
              <a:gd name="connsiteY25" fmla="*/ 3539311 h 6857999"/>
              <a:gd name="connsiteX26" fmla="*/ 6629468 w 8515751"/>
              <a:gd name="connsiteY26" fmla="*/ 3623151 h 6857999"/>
              <a:gd name="connsiteX27" fmla="*/ 6598751 w 8515751"/>
              <a:gd name="connsiteY27" fmla="*/ 3704071 h 6857999"/>
              <a:gd name="connsiteX28" fmla="*/ 6488573 w 8515751"/>
              <a:gd name="connsiteY28" fmla="*/ 3882923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594404 w 8515751"/>
              <a:gd name="connsiteY25" fmla="*/ 3539311 h 6857999"/>
              <a:gd name="connsiteX26" fmla="*/ 6629468 w 8515751"/>
              <a:gd name="connsiteY26" fmla="*/ 3623151 h 6857999"/>
              <a:gd name="connsiteX27" fmla="*/ 6598751 w 8515751"/>
              <a:gd name="connsiteY27" fmla="*/ 3704071 h 6857999"/>
              <a:gd name="connsiteX28" fmla="*/ 6488573 w 8515751"/>
              <a:gd name="connsiteY28" fmla="*/ 3882923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594404 w 8515751"/>
              <a:gd name="connsiteY25" fmla="*/ 3539311 h 6857999"/>
              <a:gd name="connsiteX26" fmla="*/ 6629468 w 8515751"/>
              <a:gd name="connsiteY26" fmla="*/ 3623151 h 6857999"/>
              <a:gd name="connsiteX27" fmla="*/ 6598751 w 8515751"/>
              <a:gd name="connsiteY27" fmla="*/ 3704071 h 6857999"/>
              <a:gd name="connsiteX28" fmla="*/ 6554074 w 8515751"/>
              <a:gd name="connsiteY28" fmla="*/ 3775580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317307 w 8515751"/>
              <a:gd name="connsiteY24" fmla="*/ 3167974 h 6857999"/>
              <a:gd name="connsiteX25" fmla="*/ 6585046 w 8515751"/>
              <a:gd name="connsiteY25" fmla="*/ 3571116 h 6857999"/>
              <a:gd name="connsiteX26" fmla="*/ 6629468 w 8515751"/>
              <a:gd name="connsiteY26" fmla="*/ 3623151 h 6857999"/>
              <a:gd name="connsiteX27" fmla="*/ 6598751 w 8515751"/>
              <a:gd name="connsiteY27" fmla="*/ 3704071 h 6857999"/>
              <a:gd name="connsiteX28" fmla="*/ 6554074 w 8515751"/>
              <a:gd name="connsiteY28" fmla="*/ 3775580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495097 w 8515751"/>
              <a:gd name="connsiteY24" fmla="*/ 3398562 h 6857999"/>
              <a:gd name="connsiteX25" fmla="*/ 6585046 w 8515751"/>
              <a:gd name="connsiteY25" fmla="*/ 3571116 h 6857999"/>
              <a:gd name="connsiteX26" fmla="*/ 6629468 w 8515751"/>
              <a:gd name="connsiteY26" fmla="*/ 3623151 h 6857999"/>
              <a:gd name="connsiteX27" fmla="*/ 6598751 w 8515751"/>
              <a:gd name="connsiteY27" fmla="*/ 3704071 h 6857999"/>
              <a:gd name="connsiteX28" fmla="*/ 6554074 w 8515751"/>
              <a:gd name="connsiteY28" fmla="*/ 3775580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495097 w 8515751"/>
              <a:gd name="connsiteY24" fmla="*/ 3398562 h 6857999"/>
              <a:gd name="connsiteX25" fmla="*/ 6585046 w 8515751"/>
              <a:gd name="connsiteY25" fmla="*/ 3571116 h 6857999"/>
              <a:gd name="connsiteX26" fmla="*/ 6629468 w 8515751"/>
              <a:gd name="connsiteY26" fmla="*/ 3623151 h 6857999"/>
              <a:gd name="connsiteX27" fmla="*/ 6598751 w 8515751"/>
              <a:gd name="connsiteY27" fmla="*/ 3704071 h 6857999"/>
              <a:gd name="connsiteX28" fmla="*/ 6554074 w 8515751"/>
              <a:gd name="connsiteY28" fmla="*/ 3775580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588668 w 8515751"/>
              <a:gd name="connsiteY24" fmla="*/ 3486026 h 6857999"/>
              <a:gd name="connsiteX25" fmla="*/ 6585046 w 8515751"/>
              <a:gd name="connsiteY25" fmla="*/ 3571116 h 6857999"/>
              <a:gd name="connsiteX26" fmla="*/ 6629468 w 8515751"/>
              <a:gd name="connsiteY26" fmla="*/ 3623151 h 6857999"/>
              <a:gd name="connsiteX27" fmla="*/ 6598751 w 8515751"/>
              <a:gd name="connsiteY27" fmla="*/ 3704071 h 6857999"/>
              <a:gd name="connsiteX28" fmla="*/ 6554074 w 8515751"/>
              <a:gd name="connsiteY28" fmla="*/ 3775580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6756983 w 8515751"/>
              <a:gd name="connsiteY8" fmla="*/ 952375 h 6857999"/>
              <a:gd name="connsiteX9" fmla="*/ 7033754 w 8515751"/>
              <a:gd name="connsiteY9" fmla="*/ 727875 h 6857999"/>
              <a:gd name="connsiteX10" fmla="*/ 6752651 w 8515751"/>
              <a:gd name="connsiteY10" fmla="*/ 996407 h 6857999"/>
              <a:gd name="connsiteX11" fmla="*/ 6716997 w 8515751"/>
              <a:gd name="connsiteY11" fmla="*/ 1091248 h 6857999"/>
              <a:gd name="connsiteX12" fmla="*/ 6657090 w 8515751"/>
              <a:gd name="connsiteY12" fmla="*/ 1307489 h 6857999"/>
              <a:gd name="connsiteX13" fmla="*/ 6508075 w 8515751"/>
              <a:gd name="connsiteY13" fmla="*/ 1709568 h 6857999"/>
              <a:gd name="connsiteX14" fmla="*/ 6462759 w 8515751"/>
              <a:gd name="connsiteY14" fmla="*/ 1811874 h 6857999"/>
              <a:gd name="connsiteX15" fmla="*/ 6383790 w 8515751"/>
              <a:gd name="connsiteY15" fmla="*/ 2228963 h 6857999"/>
              <a:gd name="connsiteX16" fmla="*/ 6369096 w 8515751"/>
              <a:gd name="connsiteY16" fmla="*/ 2404942 h 6857999"/>
              <a:gd name="connsiteX17" fmla="*/ 6365696 w 8515751"/>
              <a:gd name="connsiteY17" fmla="*/ 2461889 h 6857999"/>
              <a:gd name="connsiteX18" fmla="*/ 6323990 w 8515751"/>
              <a:gd name="connsiteY18" fmla="*/ 2538869 h 6857999"/>
              <a:gd name="connsiteX19" fmla="*/ 6299971 w 8515751"/>
              <a:gd name="connsiteY19" fmla="*/ 2852842 h 6857999"/>
              <a:gd name="connsiteX20" fmla="*/ 6305256 w 8515751"/>
              <a:gd name="connsiteY20" fmla="*/ 2965146 h 6857999"/>
              <a:gd name="connsiteX21" fmla="*/ 6297430 w 8515751"/>
              <a:gd name="connsiteY21" fmla="*/ 3010980 h 6857999"/>
              <a:gd name="connsiteX22" fmla="*/ 6301903 w 8515751"/>
              <a:gd name="connsiteY22" fmla="*/ 3017531 h 6857999"/>
              <a:gd name="connsiteX23" fmla="*/ 6312288 w 8515751"/>
              <a:gd name="connsiteY23" fmla="*/ 3141762 h 6857999"/>
              <a:gd name="connsiteX24" fmla="*/ 6588668 w 8515751"/>
              <a:gd name="connsiteY24" fmla="*/ 3486026 h 6857999"/>
              <a:gd name="connsiteX25" fmla="*/ 6585046 w 8515751"/>
              <a:gd name="connsiteY25" fmla="*/ 3571116 h 6857999"/>
              <a:gd name="connsiteX26" fmla="*/ 6629468 w 8515751"/>
              <a:gd name="connsiteY26" fmla="*/ 3623151 h 6857999"/>
              <a:gd name="connsiteX27" fmla="*/ 6598751 w 8515751"/>
              <a:gd name="connsiteY27" fmla="*/ 3704071 h 6857999"/>
              <a:gd name="connsiteX28" fmla="*/ 6554074 w 8515751"/>
              <a:gd name="connsiteY28" fmla="*/ 3775580 h 6857999"/>
              <a:gd name="connsiteX29" fmla="*/ 6542727 w 8515751"/>
              <a:gd name="connsiteY29" fmla="*/ 4142824 h 6857999"/>
              <a:gd name="connsiteX30" fmla="*/ 6574700 w 8515751"/>
              <a:gd name="connsiteY30" fmla="*/ 4253089 h 6857999"/>
              <a:gd name="connsiteX31" fmla="*/ 6630782 w 8515751"/>
              <a:gd name="connsiteY31" fmla="*/ 4495230 h 6857999"/>
              <a:gd name="connsiteX32" fmla="*/ 6657121 w 8515751"/>
              <a:gd name="connsiteY32" fmla="*/ 4592798 h 6857999"/>
              <a:gd name="connsiteX33" fmla="*/ 6675304 w 8515751"/>
              <a:gd name="connsiteY33" fmla="*/ 4625784 h 6857999"/>
              <a:gd name="connsiteX34" fmla="*/ 6695194 w 8515751"/>
              <a:gd name="connsiteY34" fmla="*/ 4674587 h 6857999"/>
              <a:gd name="connsiteX35" fmla="*/ 6694674 w 8515751"/>
              <a:gd name="connsiteY35" fmla="*/ 4706669 h 6857999"/>
              <a:gd name="connsiteX36" fmla="*/ 6696125 w 8515751"/>
              <a:gd name="connsiteY36" fmla="*/ 4712312 h 6857999"/>
              <a:gd name="connsiteX37" fmla="*/ 6683308 w 8515751"/>
              <a:gd name="connsiteY37" fmla="*/ 4752491 h 6857999"/>
              <a:gd name="connsiteX38" fmla="*/ 6662625 w 8515751"/>
              <a:gd name="connsiteY38" fmla="*/ 4924134 h 6857999"/>
              <a:gd name="connsiteX39" fmla="*/ 6666282 w 8515751"/>
              <a:gd name="connsiteY39" fmla="*/ 5049729 h 6857999"/>
              <a:gd name="connsiteX40" fmla="*/ 6674923 w 8515751"/>
              <a:gd name="connsiteY40" fmla="*/ 5092608 h 6857999"/>
              <a:gd name="connsiteX41" fmla="*/ 6688949 w 8515751"/>
              <a:gd name="connsiteY41" fmla="*/ 5164561 h 6857999"/>
              <a:gd name="connsiteX42" fmla="*/ 6713476 w 8515751"/>
              <a:gd name="connsiteY42" fmla="*/ 5227429 h 6857999"/>
              <a:gd name="connsiteX43" fmla="*/ 6699741 w 8515751"/>
              <a:gd name="connsiteY43" fmla="*/ 5295738 h 6857999"/>
              <a:gd name="connsiteX44" fmla="*/ 6698438 w 8515751"/>
              <a:gd name="connsiteY44" fmla="*/ 5353315 h 6857999"/>
              <a:gd name="connsiteX45" fmla="*/ 6705394 w 8515751"/>
              <a:gd name="connsiteY45" fmla="*/ 5356747 h 6857999"/>
              <a:gd name="connsiteX46" fmla="*/ 6705941 w 8515751"/>
              <a:gd name="connsiteY46" fmla="*/ 5364029 h 6857999"/>
              <a:gd name="connsiteX47" fmla="*/ 6698760 w 8515751"/>
              <a:gd name="connsiteY47" fmla="*/ 5369188 h 6857999"/>
              <a:gd name="connsiteX48" fmla="*/ 6674560 w 8515751"/>
              <a:gd name="connsiteY48" fmla="*/ 5465115 h 6857999"/>
              <a:gd name="connsiteX49" fmla="*/ 6698322 w 8515751"/>
              <a:gd name="connsiteY49" fmla="*/ 5543278 h 6857999"/>
              <a:gd name="connsiteX50" fmla="*/ 6673987 w 8515751"/>
              <a:gd name="connsiteY50" fmla="*/ 5606762 h 6857999"/>
              <a:gd name="connsiteX51" fmla="*/ 6665359 w 8515751"/>
              <a:gd name="connsiteY51" fmla="*/ 5656986 h 6857999"/>
              <a:gd name="connsiteX52" fmla="*/ 6718420 w 8515751"/>
              <a:gd name="connsiteY52" fmla="*/ 5747675 h 6857999"/>
              <a:gd name="connsiteX53" fmla="*/ 6786357 w 8515751"/>
              <a:gd name="connsiteY53" fmla="*/ 5797270 h 6857999"/>
              <a:gd name="connsiteX54" fmla="*/ 6834299 w 8515751"/>
              <a:gd name="connsiteY54" fmla="*/ 5897781 h 6857999"/>
              <a:gd name="connsiteX55" fmla="*/ 6848771 w 8515751"/>
              <a:gd name="connsiteY55" fmla="*/ 5936497 h 6857999"/>
              <a:gd name="connsiteX56" fmla="*/ 6883460 w 8515751"/>
              <a:gd name="connsiteY56" fmla="*/ 6064046 h 6857999"/>
              <a:gd name="connsiteX57" fmla="*/ 6896072 w 8515751"/>
              <a:gd name="connsiteY57" fmla="*/ 6107188 h 6857999"/>
              <a:gd name="connsiteX58" fmla="*/ 6980725 w 8515751"/>
              <a:gd name="connsiteY58" fmla="*/ 6197444 h 6857999"/>
              <a:gd name="connsiteX59" fmla="*/ 6999028 w 8515751"/>
              <a:gd name="connsiteY59" fmla="*/ 6288610 h 6857999"/>
              <a:gd name="connsiteX60" fmla="*/ 7021306 w 8515751"/>
              <a:gd name="connsiteY60" fmla="*/ 6426700 h 6857999"/>
              <a:gd name="connsiteX61" fmla="*/ 7033259 w 8515751"/>
              <a:gd name="connsiteY61" fmla="*/ 6489284 h 6857999"/>
              <a:gd name="connsiteX62" fmla="*/ 7037119 w 8515751"/>
              <a:gd name="connsiteY62" fmla="*/ 6501140 h 6857999"/>
              <a:gd name="connsiteX63" fmla="*/ 7037119 w 8515751"/>
              <a:gd name="connsiteY63" fmla="*/ 6557754 h 6857999"/>
              <a:gd name="connsiteX64" fmla="*/ 7031649 w 8515751"/>
              <a:gd name="connsiteY64" fmla="*/ 6569925 h 6857999"/>
              <a:gd name="connsiteX65" fmla="*/ 7011548 w 8515751"/>
              <a:gd name="connsiteY65" fmla="*/ 6615002 h 6857999"/>
              <a:gd name="connsiteX66" fmla="*/ 7096913 w 8515751"/>
              <a:gd name="connsiteY66" fmla="*/ 6733011 h 6857999"/>
              <a:gd name="connsiteX67" fmla="*/ 7006394 w 8515751"/>
              <a:gd name="connsiteY67" fmla="*/ 6856390 h 6857999"/>
              <a:gd name="connsiteX68" fmla="*/ 0 w 8515751"/>
              <a:gd name="connsiteY68" fmla="*/ 6857999 h 6857999"/>
              <a:gd name="connsiteX69" fmla="*/ 0 w 8515751"/>
              <a:gd name="connsiteY69"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377666 w 8515751"/>
              <a:gd name="connsiteY6" fmla="*/ 446310 h 6857999"/>
              <a:gd name="connsiteX7" fmla="*/ 7249137 w 8515751"/>
              <a:gd name="connsiteY7" fmla="*/ 577684 h 6857999"/>
              <a:gd name="connsiteX8" fmla="*/ 7033754 w 8515751"/>
              <a:gd name="connsiteY8" fmla="*/ 727875 h 6857999"/>
              <a:gd name="connsiteX9" fmla="*/ 6752651 w 8515751"/>
              <a:gd name="connsiteY9" fmla="*/ 996407 h 6857999"/>
              <a:gd name="connsiteX10" fmla="*/ 6716997 w 8515751"/>
              <a:gd name="connsiteY10" fmla="*/ 1091248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443166 w 8515751"/>
              <a:gd name="connsiteY6" fmla="*/ 466189 h 6857999"/>
              <a:gd name="connsiteX7" fmla="*/ 7249137 w 8515751"/>
              <a:gd name="connsiteY7" fmla="*/ 577684 h 6857999"/>
              <a:gd name="connsiteX8" fmla="*/ 7033754 w 8515751"/>
              <a:gd name="connsiteY8" fmla="*/ 727875 h 6857999"/>
              <a:gd name="connsiteX9" fmla="*/ 6752651 w 8515751"/>
              <a:gd name="connsiteY9" fmla="*/ 996407 h 6857999"/>
              <a:gd name="connsiteX10" fmla="*/ 6716997 w 8515751"/>
              <a:gd name="connsiteY10" fmla="*/ 1091248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443166 w 8515751"/>
              <a:gd name="connsiteY6" fmla="*/ 466189 h 6857999"/>
              <a:gd name="connsiteX7" fmla="*/ 7249137 w 8515751"/>
              <a:gd name="connsiteY7" fmla="*/ 577684 h 6857999"/>
              <a:gd name="connsiteX8" fmla="*/ 7033754 w 8515751"/>
              <a:gd name="connsiteY8" fmla="*/ 727875 h 6857999"/>
              <a:gd name="connsiteX9" fmla="*/ 6752651 w 8515751"/>
              <a:gd name="connsiteY9" fmla="*/ 996407 h 6857999"/>
              <a:gd name="connsiteX10" fmla="*/ 6716997 w 8515751"/>
              <a:gd name="connsiteY10" fmla="*/ 1091248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693011 w 8515751"/>
              <a:gd name="connsiteY5" fmla="*/ 387288 h 6857999"/>
              <a:gd name="connsiteX6" fmla="*/ 7546095 w 8515751"/>
              <a:gd name="connsiteY6" fmla="*/ 438359 h 6857999"/>
              <a:gd name="connsiteX7" fmla="*/ 7249137 w 8515751"/>
              <a:gd name="connsiteY7" fmla="*/ 577684 h 6857999"/>
              <a:gd name="connsiteX8" fmla="*/ 7033754 w 8515751"/>
              <a:gd name="connsiteY8" fmla="*/ 727875 h 6857999"/>
              <a:gd name="connsiteX9" fmla="*/ 6752651 w 8515751"/>
              <a:gd name="connsiteY9" fmla="*/ 996407 h 6857999"/>
              <a:gd name="connsiteX10" fmla="*/ 6716997 w 8515751"/>
              <a:gd name="connsiteY10" fmla="*/ 1091248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546095 w 8515751"/>
              <a:gd name="connsiteY6" fmla="*/ 438359 h 6857999"/>
              <a:gd name="connsiteX7" fmla="*/ 7249137 w 8515751"/>
              <a:gd name="connsiteY7" fmla="*/ 577684 h 6857999"/>
              <a:gd name="connsiteX8" fmla="*/ 7033754 w 8515751"/>
              <a:gd name="connsiteY8" fmla="*/ 727875 h 6857999"/>
              <a:gd name="connsiteX9" fmla="*/ 6752651 w 8515751"/>
              <a:gd name="connsiteY9" fmla="*/ 996407 h 6857999"/>
              <a:gd name="connsiteX10" fmla="*/ 6716997 w 8515751"/>
              <a:gd name="connsiteY10" fmla="*/ 1091248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249137 w 8515751"/>
              <a:gd name="connsiteY7" fmla="*/ 577684 h 6857999"/>
              <a:gd name="connsiteX8" fmla="*/ 7033754 w 8515751"/>
              <a:gd name="connsiteY8" fmla="*/ 727875 h 6857999"/>
              <a:gd name="connsiteX9" fmla="*/ 6752651 w 8515751"/>
              <a:gd name="connsiteY9" fmla="*/ 996407 h 6857999"/>
              <a:gd name="connsiteX10" fmla="*/ 6716997 w 8515751"/>
              <a:gd name="connsiteY10" fmla="*/ 1091248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033754 w 8515751"/>
              <a:gd name="connsiteY8" fmla="*/ 727875 h 6857999"/>
              <a:gd name="connsiteX9" fmla="*/ 6752651 w 8515751"/>
              <a:gd name="connsiteY9" fmla="*/ 996407 h 6857999"/>
              <a:gd name="connsiteX10" fmla="*/ 6716997 w 8515751"/>
              <a:gd name="connsiteY10" fmla="*/ 1091248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6752651 w 8515751"/>
              <a:gd name="connsiteY9" fmla="*/ 996407 h 6857999"/>
              <a:gd name="connsiteX10" fmla="*/ 6716997 w 8515751"/>
              <a:gd name="connsiteY10" fmla="*/ 1091248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6716997 w 8515751"/>
              <a:gd name="connsiteY10" fmla="*/ 1091248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657090 w 8515751"/>
              <a:gd name="connsiteY11" fmla="*/ 1307489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508075 w 8515751"/>
              <a:gd name="connsiteY12" fmla="*/ 1709568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462759 w 8515751"/>
              <a:gd name="connsiteY13" fmla="*/ 1811874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597190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597190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434189 h 6857999"/>
              <a:gd name="connsiteX14" fmla="*/ 6383790 w 8515751"/>
              <a:gd name="connsiteY14" fmla="*/ 2228963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434189 h 6857999"/>
              <a:gd name="connsiteX14" fmla="*/ 6308934 w 8515751"/>
              <a:gd name="connsiteY14" fmla="*/ 2181255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434189 h 6857999"/>
              <a:gd name="connsiteX14" fmla="*/ 6308934 w 8515751"/>
              <a:gd name="connsiteY14" fmla="*/ 2181255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434189 h 6857999"/>
              <a:gd name="connsiteX14" fmla="*/ 6262148 w 8515751"/>
              <a:gd name="connsiteY14" fmla="*/ 1966570 h 6857999"/>
              <a:gd name="connsiteX15" fmla="*/ 6369096 w 8515751"/>
              <a:gd name="connsiteY15" fmla="*/ 2404942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434189 h 6857999"/>
              <a:gd name="connsiteX14" fmla="*/ 6262148 w 8515751"/>
              <a:gd name="connsiteY14" fmla="*/ 1966570 h 6857999"/>
              <a:gd name="connsiteX15" fmla="*/ 6378456 w 8515751"/>
              <a:gd name="connsiteY15" fmla="*/ 2261818 h 6857999"/>
              <a:gd name="connsiteX16" fmla="*/ 6365696 w 8515751"/>
              <a:gd name="connsiteY16" fmla="*/ 246188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434189 h 6857999"/>
              <a:gd name="connsiteX14" fmla="*/ 6262148 w 8515751"/>
              <a:gd name="connsiteY14" fmla="*/ 1966570 h 6857999"/>
              <a:gd name="connsiteX15" fmla="*/ 6378456 w 8515751"/>
              <a:gd name="connsiteY15" fmla="*/ 2261818 h 6857999"/>
              <a:gd name="connsiteX16" fmla="*/ 6346980 w 8515751"/>
              <a:gd name="connsiteY16" fmla="*/ 242610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434189 h 6857999"/>
              <a:gd name="connsiteX14" fmla="*/ 6262148 w 8515751"/>
              <a:gd name="connsiteY14" fmla="*/ 1966570 h 6857999"/>
              <a:gd name="connsiteX15" fmla="*/ 6378456 w 8515751"/>
              <a:gd name="connsiteY15" fmla="*/ 2261818 h 6857999"/>
              <a:gd name="connsiteX16" fmla="*/ 6346980 w 8515751"/>
              <a:gd name="connsiteY16" fmla="*/ 242610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15751"/>
              <a:gd name="connsiteY0" fmla="*/ 0 h 6857999"/>
              <a:gd name="connsiteX1" fmla="*/ 8515751 w 8515751"/>
              <a:gd name="connsiteY1" fmla="*/ 10633 h 6857999"/>
              <a:gd name="connsiteX2" fmla="*/ 8309516 w 8515751"/>
              <a:gd name="connsiteY2" fmla="*/ 91979 h 6857999"/>
              <a:gd name="connsiteX3" fmla="*/ 8048164 w 8515751"/>
              <a:gd name="connsiteY3" fmla="*/ 154825 h 6857999"/>
              <a:gd name="connsiteX4" fmla="*/ 7789959 w 8515751"/>
              <a:gd name="connsiteY4" fmla="*/ 248417 h 6857999"/>
              <a:gd name="connsiteX5" fmla="*/ 7739796 w 8515751"/>
              <a:gd name="connsiteY5" fmla="*/ 335605 h 6857999"/>
              <a:gd name="connsiteX6" fmla="*/ 7630310 w 8515751"/>
              <a:gd name="connsiteY6" fmla="*/ 390651 h 6857999"/>
              <a:gd name="connsiteX7" fmla="*/ 7548568 w 8515751"/>
              <a:gd name="connsiteY7" fmla="*/ 454439 h 6857999"/>
              <a:gd name="connsiteX8" fmla="*/ 7398684 w 8515751"/>
              <a:gd name="connsiteY8" fmla="*/ 556922 h 6857999"/>
              <a:gd name="connsiteX9" fmla="*/ 7183085 w 8515751"/>
              <a:gd name="connsiteY9" fmla="*/ 654501 h 6857999"/>
              <a:gd name="connsiteX10" fmla="*/ 7100644 w 8515751"/>
              <a:gd name="connsiteY10" fmla="*/ 701634 h 6857999"/>
              <a:gd name="connsiteX11" fmla="*/ 6881664 w 8515751"/>
              <a:gd name="connsiteY11" fmla="*/ 878118 h 6857999"/>
              <a:gd name="connsiteX12" fmla="*/ 6648434 w 8515751"/>
              <a:gd name="connsiteY12" fmla="*/ 1204661 h 6857999"/>
              <a:gd name="connsiteX13" fmla="*/ 6378545 w 8515751"/>
              <a:gd name="connsiteY13" fmla="*/ 1434189 h 6857999"/>
              <a:gd name="connsiteX14" fmla="*/ 6262148 w 8515751"/>
              <a:gd name="connsiteY14" fmla="*/ 1966570 h 6857999"/>
              <a:gd name="connsiteX15" fmla="*/ 6378456 w 8515751"/>
              <a:gd name="connsiteY15" fmla="*/ 2261818 h 6857999"/>
              <a:gd name="connsiteX16" fmla="*/ 6346980 w 8515751"/>
              <a:gd name="connsiteY16" fmla="*/ 2426109 h 6857999"/>
              <a:gd name="connsiteX17" fmla="*/ 6323990 w 8515751"/>
              <a:gd name="connsiteY17" fmla="*/ 2538869 h 6857999"/>
              <a:gd name="connsiteX18" fmla="*/ 6299971 w 8515751"/>
              <a:gd name="connsiteY18" fmla="*/ 2852842 h 6857999"/>
              <a:gd name="connsiteX19" fmla="*/ 6305256 w 8515751"/>
              <a:gd name="connsiteY19" fmla="*/ 2965146 h 6857999"/>
              <a:gd name="connsiteX20" fmla="*/ 6297430 w 8515751"/>
              <a:gd name="connsiteY20" fmla="*/ 3010980 h 6857999"/>
              <a:gd name="connsiteX21" fmla="*/ 6301903 w 8515751"/>
              <a:gd name="connsiteY21" fmla="*/ 3017531 h 6857999"/>
              <a:gd name="connsiteX22" fmla="*/ 6312288 w 8515751"/>
              <a:gd name="connsiteY22" fmla="*/ 3141762 h 6857999"/>
              <a:gd name="connsiteX23" fmla="*/ 6588668 w 8515751"/>
              <a:gd name="connsiteY23" fmla="*/ 3486026 h 6857999"/>
              <a:gd name="connsiteX24" fmla="*/ 6585046 w 8515751"/>
              <a:gd name="connsiteY24" fmla="*/ 3571116 h 6857999"/>
              <a:gd name="connsiteX25" fmla="*/ 6629468 w 8515751"/>
              <a:gd name="connsiteY25" fmla="*/ 3623151 h 6857999"/>
              <a:gd name="connsiteX26" fmla="*/ 6598751 w 8515751"/>
              <a:gd name="connsiteY26" fmla="*/ 3704071 h 6857999"/>
              <a:gd name="connsiteX27" fmla="*/ 6554074 w 8515751"/>
              <a:gd name="connsiteY27" fmla="*/ 3775580 h 6857999"/>
              <a:gd name="connsiteX28" fmla="*/ 6542727 w 8515751"/>
              <a:gd name="connsiteY28" fmla="*/ 4142824 h 6857999"/>
              <a:gd name="connsiteX29" fmla="*/ 6574700 w 8515751"/>
              <a:gd name="connsiteY29" fmla="*/ 4253089 h 6857999"/>
              <a:gd name="connsiteX30" fmla="*/ 6630782 w 8515751"/>
              <a:gd name="connsiteY30" fmla="*/ 4495230 h 6857999"/>
              <a:gd name="connsiteX31" fmla="*/ 6657121 w 8515751"/>
              <a:gd name="connsiteY31" fmla="*/ 4592798 h 6857999"/>
              <a:gd name="connsiteX32" fmla="*/ 6675304 w 8515751"/>
              <a:gd name="connsiteY32" fmla="*/ 4625784 h 6857999"/>
              <a:gd name="connsiteX33" fmla="*/ 6695194 w 8515751"/>
              <a:gd name="connsiteY33" fmla="*/ 4674587 h 6857999"/>
              <a:gd name="connsiteX34" fmla="*/ 6694674 w 8515751"/>
              <a:gd name="connsiteY34" fmla="*/ 4706669 h 6857999"/>
              <a:gd name="connsiteX35" fmla="*/ 6696125 w 8515751"/>
              <a:gd name="connsiteY35" fmla="*/ 4712312 h 6857999"/>
              <a:gd name="connsiteX36" fmla="*/ 6683308 w 8515751"/>
              <a:gd name="connsiteY36" fmla="*/ 4752491 h 6857999"/>
              <a:gd name="connsiteX37" fmla="*/ 6662625 w 8515751"/>
              <a:gd name="connsiteY37" fmla="*/ 4924134 h 6857999"/>
              <a:gd name="connsiteX38" fmla="*/ 6666282 w 8515751"/>
              <a:gd name="connsiteY38" fmla="*/ 5049729 h 6857999"/>
              <a:gd name="connsiteX39" fmla="*/ 6674923 w 8515751"/>
              <a:gd name="connsiteY39" fmla="*/ 5092608 h 6857999"/>
              <a:gd name="connsiteX40" fmla="*/ 6688949 w 8515751"/>
              <a:gd name="connsiteY40" fmla="*/ 5164561 h 6857999"/>
              <a:gd name="connsiteX41" fmla="*/ 6713476 w 8515751"/>
              <a:gd name="connsiteY41" fmla="*/ 5227429 h 6857999"/>
              <a:gd name="connsiteX42" fmla="*/ 6699741 w 8515751"/>
              <a:gd name="connsiteY42" fmla="*/ 5295738 h 6857999"/>
              <a:gd name="connsiteX43" fmla="*/ 6698438 w 8515751"/>
              <a:gd name="connsiteY43" fmla="*/ 5353315 h 6857999"/>
              <a:gd name="connsiteX44" fmla="*/ 6705394 w 8515751"/>
              <a:gd name="connsiteY44" fmla="*/ 5356747 h 6857999"/>
              <a:gd name="connsiteX45" fmla="*/ 6705941 w 8515751"/>
              <a:gd name="connsiteY45" fmla="*/ 5364029 h 6857999"/>
              <a:gd name="connsiteX46" fmla="*/ 6698760 w 8515751"/>
              <a:gd name="connsiteY46" fmla="*/ 5369188 h 6857999"/>
              <a:gd name="connsiteX47" fmla="*/ 6674560 w 8515751"/>
              <a:gd name="connsiteY47" fmla="*/ 5465115 h 6857999"/>
              <a:gd name="connsiteX48" fmla="*/ 6698322 w 8515751"/>
              <a:gd name="connsiteY48" fmla="*/ 5543278 h 6857999"/>
              <a:gd name="connsiteX49" fmla="*/ 6673987 w 8515751"/>
              <a:gd name="connsiteY49" fmla="*/ 5606762 h 6857999"/>
              <a:gd name="connsiteX50" fmla="*/ 6665359 w 8515751"/>
              <a:gd name="connsiteY50" fmla="*/ 5656986 h 6857999"/>
              <a:gd name="connsiteX51" fmla="*/ 6718420 w 8515751"/>
              <a:gd name="connsiteY51" fmla="*/ 5747675 h 6857999"/>
              <a:gd name="connsiteX52" fmla="*/ 6786357 w 8515751"/>
              <a:gd name="connsiteY52" fmla="*/ 5797270 h 6857999"/>
              <a:gd name="connsiteX53" fmla="*/ 6834299 w 8515751"/>
              <a:gd name="connsiteY53" fmla="*/ 5897781 h 6857999"/>
              <a:gd name="connsiteX54" fmla="*/ 6848771 w 8515751"/>
              <a:gd name="connsiteY54" fmla="*/ 5936497 h 6857999"/>
              <a:gd name="connsiteX55" fmla="*/ 6883460 w 8515751"/>
              <a:gd name="connsiteY55" fmla="*/ 6064046 h 6857999"/>
              <a:gd name="connsiteX56" fmla="*/ 6896072 w 8515751"/>
              <a:gd name="connsiteY56" fmla="*/ 6107188 h 6857999"/>
              <a:gd name="connsiteX57" fmla="*/ 6980725 w 8515751"/>
              <a:gd name="connsiteY57" fmla="*/ 6197444 h 6857999"/>
              <a:gd name="connsiteX58" fmla="*/ 6999028 w 8515751"/>
              <a:gd name="connsiteY58" fmla="*/ 6288610 h 6857999"/>
              <a:gd name="connsiteX59" fmla="*/ 7021306 w 8515751"/>
              <a:gd name="connsiteY59" fmla="*/ 6426700 h 6857999"/>
              <a:gd name="connsiteX60" fmla="*/ 7033259 w 8515751"/>
              <a:gd name="connsiteY60" fmla="*/ 6489284 h 6857999"/>
              <a:gd name="connsiteX61" fmla="*/ 7037119 w 8515751"/>
              <a:gd name="connsiteY61" fmla="*/ 6501140 h 6857999"/>
              <a:gd name="connsiteX62" fmla="*/ 7037119 w 8515751"/>
              <a:gd name="connsiteY62" fmla="*/ 6557754 h 6857999"/>
              <a:gd name="connsiteX63" fmla="*/ 7031649 w 8515751"/>
              <a:gd name="connsiteY63" fmla="*/ 6569925 h 6857999"/>
              <a:gd name="connsiteX64" fmla="*/ 7011548 w 8515751"/>
              <a:gd name="connsiteY64" fmla="*/ 6615002 h 6857999"/>
              <a:gd name="connsiteX65" fmla="*/ 7096913 w 8515751"/>
              <a:gd name="connsiteY65" fmla="*/ 6733011 h 6857999"/>
              <a:gd name="connsiteX66" fmla="*/ 7006394 w 8515751"/>
              <a:gd name="connsiteY66" fmla="*/ 6856390 h 6857999"/>
              <a:gd name="connsiteX67" fmla="*/ 0 w 8515751"/>
              <a:gd name="connsiteY67" fmla="*/ 6857999 h 6857999"/>
              <a:gd name="connsiteX68" fmla="*/ 0 w 8515751"/>
              <a:gd name="connsiteY68" fmla="*/ 0 h 6857999"/>
              <a:gd name="connsiteX0" fmla="*/ 0 w 8525109"/>
              <a:gd name="connsiteY0" fmla="*/ 1294 h 6859293"/>
              <a:gd name="connsiteX1" fmla="*/ 8525109 w 8525109"/>
              <a:gd name="connsiteY1" fmla="*/ 0 h 6859293"/>
              <a:gd name="connsiteX2" fmla="*/ 8309516 w 8525109"/>
              <a:gd name="connsiteY2" fmla="*/ 93273 h 6859293"/>
              <a:gd name="connsiteX3" fmla="*/ 8048164 w 8525109"/>
              <a:gd name="connsiteY3" fmla="*/ 156119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7033259 w 8525109"/>
              <a:gd name="connsiteY60" fmla="*/ 6490578 h 6859293"/>
              <a:gd name="connsiteX61" fmla="*/ 7037119 w 8525109"/>
              <a:gd name="connsiteY61" fmla="*/ 6502434 h 6859293"/>
              <a:gd name="connsiteX62" fmla="*/ 7037119 w 8525109"/>
              <a:gd name="connsiteY62" fmla="*/ 6559048 h 6859293"/>
              <a:gd name="connsiteX63" fmla="*/ 7031649 w 8525109"/>
              <a:gd name="connsiteY63" fmla="*/ 6571219 h 6859293"/>
              <a:gd name="connsiteX64" fmla="*/ 7011548 w 8525109"/>
              <a:gd name="connsiteY64" fmla="*/ 6616296 h 6859293"/>
              <a:gd name="connsiteX65" fmla="*/ 7096913 w 8525109"/>
              <a:gd name="connsiteY65" fmla="*/ 6734305 h 6859293"/>
              <a:gd name="connsiteX66" fmla="*/ 7006394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048164 w 8525109"/>
              <a:gd name="connsiteY3" fmla="*/ 156119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7033259 w 8525109"/>
              <a:gd name="connsiteY60" fmla="*/ 6490578 h 6859293"/>
              <a:gd name="connsiteX61" fmla="*/ 7037119 w 8525109"/>
              <a:gd name="connsiteY61" fmla="*/ 6502434 h 6859293"/>
              <a:gd name="connsiteX62" fmla="*/ 7037119 w 8525109"/>
              <a:gd name="connsiteY62" fmla="*/ 6559048 h 6859293"/>
              <a:gd name="connsiteX63" fmla="*/ 7031649 w 8525109"/>
              <a:gd name="connsiteY63" fmla="*/ 6571219 h 6859293"/>
              <a:gd name="connsiteX64" fmla="*/ 7011548 w 8525109"/>
              <a:gd name="connsiteY64" fmla="*/ 6616296 h 6859293"/>
              <a:gd name="connsiteX65" fmla="*/ 7096913 w 8525109"/>
              <a:gd name="connsiteY65" fmla="*/ 6734305 h 6859293"/>
              <a:gd name="connsiteX66" fmla="*/ 7006394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7033259 w 8525109"/>
              <a:gd name="connsiteY60" fmla="*/ 6490578 h 6859293"/>
              <a:gd name="connsiteX61" fmla="*/ 7037119 w 8525109"/>
              <a:gd name="connsiteY61" fmla="*/ 6502434 h 6859293"/>
              <a:gd name="connsiteX62" fmla="*/ 7037119 w 8525109"/>
              <a:gd name="connsiteY62" fmla="*/ 6559048 h 6859293"/>
              <a:gd name="connsiteX63" fmla="*/ 7031649 w 8525109"/>
              <a:gd name="connsiteY63" fmla="*/ 6571219 h 6859293"/>
              <a:gd name="connsiteX64" fmla="*/ 7011548 w 8525109"/>
              <a:gd name="connsiteY64" fmla="*/ 6616296 h 6859293"/>
              <a:gd name="connsiteX65" fmla="*/ 7096913 w 8525109"/>
              <a:gd name="connsiteY65" fmla="*/ 6734305 h 6859293"/>
              <a:gd name="connsiteX66" fmla="*/ 7006394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7033259 w 8525109"/>
              <a:gd name="connsiteY60" fmla="*/ 6490578 h 6859293"/>
              <a:gd name="connsiteX61" fmla="*/ 7037119 w 8525109"/>
              <a:gd name="connsiteY61" fmla="*/ 6502434 h 6859293"/>
              <a:gd name="connsiteX62" fmla="*/ 7037119 w 8525109"/>
              <a:gd name="connsiteY62" fmla="*/ 6559048 h 6859293"/>
              <a:gd name="connsiteX63" fmla="*/ 7031649 w 8525109"/>
              <a:gd name="connsiteY63" fmla="*/ 6571219 h 6859293"/>
              <a:gd name="connsiteX64" fmla="*/ 7011548 w 8525109"/>
              <a:gd name="connsiteY64" fmla="*/ 6616296 h 6859293"/>
              <a:gd name="connsiteX65" fmla="*/ 7096913 w 8525109"/>
              <a:gd name="connsiteY65" fmla="*/ 6734305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7033259 w 8525109"/>
              <a:gd name="connsiteY60" fmla="*/ 6490578 h 6859293"/>
              <a:gd name="connsiteX61" fmla="*/ 7037119 w 8525109"/>
              <a:gd name="connsiteY61" fmla="*/ 6502434 h 6859293"/>
              <a:gd name="connsiteX62" fmla="*/ 7037119 w 8525109"/>
              <a:gd name="connsiteY62" fmla="*/ 6559048 h 6859293"/>
              <a:gd name="connsiteX63" fmla="*/ 7031649 w 8525109"/>
              <a:gd name="connsiteY63" fmla="*/ 6571219 h 6859293"/>
              <a:gd name="connsiteX64" fmla="*/ 7011548 w 8525109"/>
              <a:gd name="connsiteY64" fmla="*/ 6616296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7033259 w 8525109"/>
              <a:gd name="connsiteY60" fmla="*/ 6490578 h 6859293"/>
              <a:gd name="connsiteX61" fmla="*/ 7037119 w 8525109"/>
              <a:gd name="connsiteY61" fmla="*/ 6502434 h 6859293"/>
              <a:gd name="connsiteX62" fmla="*/ 7037119 w 8525109"/>
              <a:gd name="connsiteY62" fmla="*/ 6559048 h 6859293"/>
              <a:gd name="connsiteX63" fmla="*/ 7031649 w 8525109"/>
              <a:gd name="connsiteY63" fmla="*/ 6571219 h 6859293"/>
              <a:gd name="connsiteX64" fmla="*/ 6271742 w 8525109"/>
              <a:gd name="connsiteY64" fmla="*/ 6740121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7033259 w 8525109"/>
              <a:gd name="connsiteY60" fmla="*/ 6490578 h 6859293"/>
              <a:gd name="connsiteX61" fmla="*/ 7037119 w 8525109"/>
              <a:gd name="connsiteY61" fmla="*/ 6502434 h 6859293"/>
              <a:gd name="connsiteX62" fmla="*/ 7037119 w 8525109"/>
              <a:gd name="connsiteY62" fmla="*/ 6559048 h 6859293"/>
              <a:gd name="connsiteX63" fmla="*/ 6284371 w 8525109"/>
              <a:gd name="connsiteY63" fmla="*/ 6698219 h 6859293"/>
              <a:gd name="connsiteX64" fmla="*/ 6271742 w 8525109"/>
              <a:gd name="connsiteY64" fmla="*/ 6740121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7033259 w 8525109"/>
              <a:gd name="connsiteY60" fmla="*/ 6490578 h 6859293"/>
              <a:gd name="connsiteX61" fmla="*/ 7037119 w 8525109"/>
              <a:gd name="connsiteY61" fmla="*/ 6502434 h 6859293"/>
              <a:gd name="connsiteX62" fmla="*/ 6342151 w 8525109"/>
              <a:gd name="connsiteY62" fmla="*/ 6663823 h 6859293"/>
              <a:gd name="connsiteX63" fmla="*/ 6284371 w 8525109"/>
              <a:gd name="connsiteY63" fmla="*/ 6698219 h 6859293"/>
              <a:gd name="connsiteX64" fmla="*/ 6271742 w 8525109"/>
              <a:gd name="connsiteY64" fmla="*/ 6740121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7033259 w 8525109"/>
              <a:gd name="connsiteY60" fmla="*/ 6490578 h 6859293"/>
              <a:gd name="connsiteX61" fmla="*/ 6319732 w 8525109"/>
              <a:gd name="connsiteY61" fmla="*/ 6616734 h 6859293"/>
              <a:gd name="connsiteX62" fmla="*/ 6342151 w 8525109"/>
              <a:gd name="connsiteY62" fmla="*/ 6663823 h 6859293"/>
              <a:gd name="connsiteX63" fmla="*/ 6284371 w 8525109"/>
              <a:gd name="connsiteY63" fmla="*/ 6698219 h 6859293"/>
              <a:gd name="connsiteX64" fmla="*/ 6271742 w 8525109"/>
              <a:gd name="connsiteY64" fmla="*/ 6740121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7021306 w 8525109"/>
              <a:gd name="connsiteY59" fmla="*/ 6427994 h 6859293"/>
              <a:gd name="connsiteX60" fmla="*/ 6345764 w 8525109"/>
              <a:gd name="connsiteY60" fmla="*/ 6582653 h 6859293"/>
              <a:gd name="connsiteX61" fmla="*/ 6319732 w 8525109"/>
              <a:gd name="connsiteY61" fmla="*/ 6616734 h 6859293"/>
              <a:gd name="connsiteX62" fmla="*/ 6342151 w 8525109"/>
              <a:gd name="connsiteY62" fmla="*/ 6663823 h 6859293"/>
              <a:gd name="connsiteX63" fmla="*/ 6284371 w 8525109"/>
              <a:gd name="connsiteY63" fmla="*/ 6698219 h 6859293"/>
              <a:gd name="connsiteX64" fmla="*/ 6271742 w 8525109"/>
              <a:gd name="connsiteY64" fmla="*/ 6740121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999028 w 8525109"/>
              <a:gd name="connsiteY58" fmla="*/ 6289904 h 6859293"/>
              <a:gd name="connsiteX59" fmla="*/ 6416010 w 8525109"/>
              <a:gd name="connsiteY59" fmla="*/ 6532769 h 6859293"/>
              <a:gd name="connsiteX60" fmla="*/ 6345764 w 8525109"/>
              <a:gd name="connsiteY60" fmla="*/ 6582653 h 6859293"/>
              <a:gd name="connsiteX61" fmla="*/ 6319732 w 8525109"/>
              <a:gd name="connsiteY61" fmla="*/ 6616734 h 6859293"/>
              <a:gd name="connsiteX62" fmla="*/ 6342151 w 8525109"/>
              <a:gd name="connsiteY62" fmla="*/ 6663823 h 6859293"/>
              <a:gd name="connsiteX63" fmla="*/ 6284371 w 8525109"/>
              <a:gd name="connsiteY63" fmla="*/ 6698219 h 6859293"/>
              <a:gd name="connsiteX64" fmla="*/ 6271742 w 8525109"/>
              <a:gd name="connsiteY64" fmla="*/ 6740121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378787 w 8525109"/>
              <a:gd name="connsiteY58" fmla="*/ 6426429 h 6859293"/>
              <a:gd name="connsiteX59" fmla="*/ 6416010 w 8525109"/>
              <a:gd name="connsiteY59" fmla="*/ 6532769 h 6859293"/>
              <a:gd name="connsiteX60" fmla="*/ 6345764 w 8525109"/>
              <a:gd name="connsiteY60" fmla="*/ 6582653 h 6859293"/>
              <a:gd name="connsiteX61" fmla="*/ 6319732 w 8525109"/>
              <a:gd name="connsiteY61" fmla="*/ 6616734 h 6859293"/>
              <a:gd name="connsiteX62" fmla="*/ 6342151 w 8525109"/>
              <a:gd name="connsiteY62" fmla="*/ 6663823 h 6859293"/>
              <a:gd name="connsiteX63" fmla="*/ 6284371 w 8525109"/>
              <a:gd name="connsiteY63" fmla="*/ 6698219 h 6859293"/>
              <a:gd name="connsiteX64" fmla="*/ 6271742 w 8525109"/>
              <a:gd name="connsiteY64" fmla="*/ 6740121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980725 w 8525109"/>
              <a:gd name="connsiteY57" fmla="*/ 6198738 h 6859293"/>
              <a:gd name="connsiteX58" fmla="*/ 6378787 w 8525109"/>
              <a:gd name="connsiteY58" fmla="*/ 6426429 h 6859293"/>
              <a:gd name="connsiteX59" fmla="*/ 6386119 w 8525109"/>
              <a:gd name="connsiteY59" fmla="*/ 6529594 h 6859293"/>
              <a:gd name="connsiteX60" fmla="*/ 6345764 w 8525109"/>
              <a:gd name="connsiteY60" fmla="*/ 6582653 h 6859293"/>
              <a:gd name="connsiteX61" fmla="*/ 6319732 w 8525109"/>
              <a:gd name="connsiteY61" fmla="*/ 6616734 h 6859293"/>
              <a:gd name="connsiteX62" fmla="*/ 6342151 w 8525109"/>
              <a:gd name="connsiteY62" fmla="*/ 6663823 h 6859293"/>
              <a:gd name="connsiteX63" fmla="*/ 6284371 w 8525109"/>
              <a:gd name="connsiteY63" fmla="*/ 6698219 h 6859293"/>
              <a:gd name="connsiteX64" fmla="*/ 6271742 w 8525109"/>
              <a:gd name="connsiteY64" fmla="*/ 6740121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83460 w 8525109"/>
              <a:gd name="connsiteY55" fmla="*/ 6065340 h 6859293"/>
              <a:gd name="connsiteX56" fmla="*/ 6896072 w 8525109"/>
              <a:gd name="connsiteY56" fmla="*/ 6108482 h 6859293"/>
              <a:gd name="connsiteX57" fmla="*/ 6524887 w 8525109"/>
              <a:gd name="connsiteY57" fmla="*/ 6249538 h 6859293"/>
              <a:gd name="connsiteX58" fmla="*/ 6378787 w 8525109"/>
              <a:gd name="connsiteY58" fmla="*/ 6426429 h 6859293"/>
              <a:gd name="connsiteX59" fmla="*/ 6386119 w 8525109"/>
              <a:gd name="connsiteY59" fmla="*/ 6529594 h 6859293"/>
              <a:gd name="connsiteX60" fmla="*/ 6345764 w 8525109"/>
              <a:gd name="connsiteY60" fmla="*/ 6582653 h 6859293"/>
              <a:gd name="connsiteX61" fmla="*/ 6319732 w 8525109"/>
              <a:gd name="connsiteY61" fmla="*/ 6616734 h 6859293"/>
              <a:gd name="connsiteX62" fmla="*/ 6342151 w 8525109"/>
              <a:gd name="connsiteY62" fmla="*/ 6663823 h 6859293"/>
              <a:gd name="connsiteX63" fmla="*/ 6284371 w 8525109"/>
              <a:gd name="connsiteY63" fmla="*/ 6698219 h 6859293"/>
              <a:gd name="connsiteX64" fmla="*/ 6271742 w 8525109"/>
              <a:gd name="connsiteY64" fmla="*/ 6740121 h 6859293"/>
              <a:gd name="connsiteX65" fmla="*/ 6297326 w 8525109"/>
              <a:gd name="connsiteY65" fmla="*/ 6788280 h 6859293"/>
              <a:gd name="connsiteX66" fmla="*/ 6229226 w 8525109"/>
              <a:gd name="connsiteY66" fmla="*/ 6857684 h 6859293"/>
              <a:gd name="connsiteX67" fmla="*/ 0 w 8525109"/>
              <a:gd name="connsiteY67" fmla="*/ 6859293 h 6859293"/>
              <a:gd name="connsiteX68" fmla="*/ 0 w 8525109"/>
              <a:gd name="connsiteY68"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48771 w 8525109"/>
              <a:gd name="connsiteY54" fmla="*/ 5937791 h 6859293"/>
              <a:gd name="connsiteX55" fmla="*/ 6896072 w 8525109"/>
              <a:gd name="connsiteY55" fmla="*/ 6108482 h 6859293"/>
              <a:gd name="connsiteX56" fmla="*/ 6524887 w 8525109"/>
              <a:gd name="connsiteY56" fmla="*/ 6249538 h 6859293"/>
              <a:gd name="connsiteX57" fmla="*/ 6378787 w 8525109"/>
              <a:gd name="connsiteY57" fmla="*/ 6426429 h 6859293"/>
              <a:gd name="connsiteX58" fmla="*/ 6386119 w 8525109"/>
              <a:gd name="connsiteY58" fmla="*/ 6529594 h 6859293"/>
              <a:gd name="connsiteX59" fmla="*/ 6345764 w 8525109"/>
              <a:gd name="connsiteY59" fmla="*/ 6582653 h 6859293"/>
              <a:gd name="connsiteX60" fmla="*/ 6319732 w 8525109"/>
              <a:gd name="connsiteY60" fmla="*/ 6616734 h 6859293"/>
              <a:gd name="connsiteX61" fmla="*/ 6342151 w 8525109"/>
              <a:gd name="connsiteY61" fmla="*/ 6663823 h 6859293"/>
              <a:gd name="connsiteX62" fmla="*/ 6284371 w 8525109"/>
              <a:gd name="connsiteY62" fmla="*/ 6698219 h 6859293"/>
              <a:gd name="connsiteX63" fmla="*/ 6271742 w 8525109"/>
              <a:gd name="connsiteY63" fmla="*/ 6740121 h 6859293"/>
              <a:gd name="connsiteX64" fmla="*/ 6297326 w 8525109"/>
              <a:gd name="connsiteY64" fmla="*/ 6788280 h 6859293"/>
              <a:gd name="connsiteX65" fmla="*/ 6229226 w 8525109"/>
              <a:gd name="connsiteY65" fmla="*/ 6857684 h 6859293"/>
              <a:gd name="connsiteX66" fmla="*/ 0 w 8525109"/>
              <a:gd name="connsiteY66" fmla="*/ 6859293 h 6859293"/>
              <a:gd name="connsiteX67" fmla="*/ 0 w 8525109"/>
              <a:gd name="connsiteY67"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896072 w 8525109"/>
              <a:gd name="connsiteY54" fmla="*/ 6108482 h 6859293"/>
              <a:gd name="connsiteX55" fmla="*/ 6524887 w 8525109"/>
              <a:gd name="connsiteY55" fmla="*/ 6249538 h 6859293"/>
              <a:gd name="connsiteX56" fmla="*/ 6378787 w 8525109"/>
              <a:gd name="connsiteY56" fmla="*/ 6426429 h 6859293"/>
              <a:gd name="connsiteX57" fmla="*/ 6386119 w 8525109"/>
              <a:gd name="connsiteY57" fmla="*/ 6529594 h 6859293"/>
              <a:gd name="connsiteX58" fmla="*/ 6345764 w 8525109"/>
              <a:gd name="connsiteY58" fmla="*/ 6582653 h 6859293"/>
              <a:gd name="connsiteX59" fmla="*/ 6319732 w 8525109"/>
              <a:gd name="connsiteY59" fmla="*/ 6616734 h 6859293"/>
              <a:gd name="connsiteX60" fmla="*/ 6342151 w 8525109"/>
              <a:gd name="connsiteY60" fmla="*/ 6663823 h 6859293"/>
              <a:gd name="connsiteX61" fmla="*/ 6284371 w 8525109"/>
              <a:gd name="connsiteY61" fmla="*/ 6698219 h 6859293"/>
              <a:gd name="connsiteX62" fmla="*/ 6271742 w 8525109"/>
              <a:gd name="connsiteY62" fmla="*/ 6740121 h 6859293"/>
              <a:gd name="connsiteX63" fmla="*/ 6297326 w 8525109"/>
              <a:gd name="connsiteY63" fmla="*/ 6788280 h 6859293"/>
              <a:gd name="connsiteX64" fmla="*/ 6229226 w 8525109"/>
              <a:gd name="connsiteY64" fmla="*/ 6857684 h 6859293"/>
              <a:gd name="connsiteX65" fmla="*/ 0 w 8525109"/>
              <a:gd name="connsiteY65" fmla="*/ 6859293 h 6859293"/>
              <a:gd name="connsiteX66" fmla="*/ 0 w 8525109"/>
              <a:gd name="connsiteY66"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834299 w 8525109"/>
              <a:gd name="connsiteY53" fmla="*/ 5899075 h 6859293"/>
              <a:gd name="connsiteX54" fmla="*/ 6544853 w 8525109"/>
              <a:gd name="connsiteY54" fmla="*/ 6019582 h 6859293"/>
              <a:gd name="connsiteX55" fmla="*/ 6524887 w 8525109"/>
              <a:gd name="connsiteY55" fmla="*/ 6249538 h 6859293"/>
              <a:gd name="connsiteX56" fmla="*/ 6378787 w 8525109"/>
              <a:gd name="connsiteY56" fmla="*/ 6426429 h 6859293"/>
              <a:gd name="connsiteX57" fmla="*/ 6386119 w 8525109"/>
              <a:gd name="connsiteY57" fmla="*/ 6529594 h 6859293"/>
              <a:gd name="connsiteX58" fmla="*/ 6345764 w 8525109"/>
              <a:gd name="connsiteY58" fmla="*/ 6582653 h 6859293"/>
              <a:gd name="connsiteX59" fmla="*/ 6319732 w 8525109"/>
              <a:gd name="connsiteY59" fmla="*/ 6616734 h 6859293"/>
              <a:gd name="connsiteX60" fmla="*/ 6342151 w 8525109"/>
              <a:gd name="connsiteY60" fmla="*/ 6663823 h 6859293"/>
              <a:gd name="connsiteX61" fmla="*/ 6284371 w 8525109"/>
              <a:gd name="connsiteY61" fmla="*/ 6698219 h 6859293"/>
              <a:gd name="connsiteX62" fmla="*/ 6271742 w 8525109"/>
              <a:gd name="connsiteY62" fmla="*/ 6740121 h 6859293"/>
              <a:gd name="connsiteX63" fmla="*/ 6297326 w 8525109"/>
              <a:gd name="connsiteY63" fmla="*/ 6788280 h 6859293"/>
              <a:gd name="connsiteX64" fmla="*/ 6229226 w 8525109"/>
              <a:gd name="connsiteY64" fmla="*/ 6857684 h 6859293"/>
              <a:gd name="connsiteX65" fmla="*/ 0 w 8525109"/>
              <a:gd name="connsiteY65" fmla="*/ 6859293 h 6859293"/>
              <a:gd name="connsiteX66" fmla="*/ 0 w 8525109"/>
              <a:gd name="connsiteY66"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786357 w 8525109"/>
              <a:gd name="connsiteY52" fmla="*/ 5798564 h 6859293"/>
              <a:gd name="connsiteX53" fmla="*/ 6544853 w 8525109"/>
              <a:gd name="connsiteY53" fmla="*/ 6019582 h 6859293"/>
              <a:gd name="connsiteX54" fmla="*/ 6524887 w 8525109"/>
              <a:gd name="connsiteY54" fmla="*/ 6249538 h 6859293"/>
              <a:gd name="connsiteX55" fmla="*/ 6378787 w 8525109"/>
              <a:gd name="connsiteY55" fmla="*/ 6426429 h 6859293"/>
              <a:gd name="connsiteX56" fmla="*/ 6386119 w 8525109"/>
              <a:gd name="connsiteY56" fmla="*/ 6529594 h 6859293"/>
              <a:gd name="connsiteX57" fmla="*/ 6345764 w 8525109"/>
              <a:gd name="connsiteY57" fmla="*/ 6582653 h 6859293"/>
              <a:gd name="connsiteX58" fmla="*/ 6319732 w 8525109"/>
              <a:gd name="connsiteY58" fmla="*/ 6616734 h 6859293"/>
              <a:gd name="connsiteX59" fmla="*/ 6342151 w 8525109"/>
              <a:gd name="connsiteY59" fmla="*/ 6663823 h 6859293"/>
              <a:gd name="connsiteX60" fmla="*/ 6284371 w 8525109"/>
              <a:gd name="connsiteY60" fmla="*/ 6698219 h 6859293"/>
              <a:gd name="connsiteX61" fmla="*/ 6271742 w 8525109"/>
              <a:gd name="connsiteY61" fmla="*/ 6740121 h 6859293"/>
              <a:gd name="connsiteX62" fmla="*/ 6297326 w 8525109"/>
              <a:gd name="connsiteY62" fmla="*/ 6788280 h 6859293"/>
              <a:gd name="connsiteX63" fmla="*/ 6229226 w 8525109"/>
              <a:gd name="connsiteY63" fmla="*/ 6857684 h 6859293"/>
              <a:gd name="connsiteX64" fmla="*/ 0 w 8525109"/>
              <a:gd name="connsiteY64" fmla="*/ 6859293 h 6859293"/>
              <a:gd name="connsiteX65" fmla="*/ 0 w 8525109"/>
              <a:gd name="connsiteY65" fmla="*/ 1294 h 6859293"/>
              <a:gd name="connsiteX0" fmla="*/ 0 w 8525109"/>
              <a:gd name="connsiteY0" fmla="*/ 1294 h 6859293"/>
              <a:gd name="connsiteX1" fmla="*/ 8525109 w 8525109"/>
              <a:gd name="connsiteY1" fmla="*/ 0 h 6859293"/>
              <a:gd name="connsiteX2" fmla="*/ 8346944 w 8525109"/>
              <a:gd name="connsiteY2" fmla="*/ 81346 h 6859293"/>
              <a:gd name="connsiteX3" fmla="*/ 8132380 w 8525109"/>
              <a:gd name="connsiteY3" fmla="*/ 160094 h 6859293"/>
              <a:gd name="connsiteX4" fmla="*/ 7789959 w 8525109"/>
              <a:gd name="connsiteY4" fmla="*/ 249711 h 6859293"/>
              <a:gd name="connsiteX5" fmla="*/ 7739796 w 8525109"/>
              <a:gd name="connsiteY5" fmla="*/ 336899 h 6859293"/>
              <a:gd name="connsiteX6" fmla="*/ 7630310 w 8525109"/>
              <a:gd name="connsiteY6" fmla="*/ 391945 h 6859293"/>
              <a:gd name="connsiteX7" fmla="*/ 7548568 w 8525109"/>
              <a:gd name="connsiteY7" fmla="*/ 455733 h 6859293"/>
              <a:gd name="connsiteX8" fmla="*/ 7398684 w 8525109"/>
              <a:gd name="connsiteY8" fmla="*/ 558216 h 6859293"/>
              <a:gd name="connsiteX9" fmla="*/ 7183085 w 8525109"/>
              <a:gd name="connsiteY9" fmla="*/ 655795 h 6859293"/>
              <a:gd name="connsiteX10" fmla="*/ 7100644 w 8525109"/>
              <a:gd name="connsiteY10" fmla="*/ 702928 h 6859293"/>
              <a:gd name="connsiteX11" fmla="*/ 6881664 w 8525109"/>
              <a:gd name="connsiteY11" fmla="*/ 879412 h 6859293"/>
              <a:gd name="connsiteX12" fmla="*/ 6648434 w 8525109"/>
              <a:gd name="connsiteY12" fmla="*/ 1205955 h 6859293"/>
              <a:gd name="connsiteX13" fmla="*/ 6378545 w 8525109"/>
              <a:gd name="connsiteY13" fmla="*/ 1435483 h 6859293"/>
              <a:gd name="connsiteX14" fmla="*/ 6262148 w 8525109"/>
              <a:gd name="connsiteY14" fmla="*/ 1967864 h 6859293"/>
              <a:gd name="connsiteX15" fmla="*/ 6378456 w 8525109"/>
              <a:gd name="connsiteY15" fmla="*/ 2263112 h 6859293"/>
              <a:gd name="connsiteX16" fmla="*/ 6346980 w 8525109"/>
              <a:gd name="connsiteY16" fmla="*/ 2427403 h 6859293"/>
              <a:gd name="connsiteX17" fmla="*/ 6323990 w 8525109"/>
              <a:gd name="connsiteY17" fmla="*/ 2540163 h 6859293"/>
              <a:gd name="connsiteX18" fmla="*/ 6299971 w 8525109"/>
              <a:gd name="connsiteY18" fmla="*/ 2854136 h 6859293"/>
              <a:gd name="connsiteX19" fmla="*/ 6305256 w 8525109"/>
              <a:gd name="connsiteY19" fmla="*/ 2966440 h 6859293"/>
              <a:gd name="connsiteX20" fmla="*/ 6297430 w 8525109"/>
              <a:gd name="connsiteY20" fmla="*/ 3012274 h 6859293"/>
              <a:gd name="connsiteX21" fmla="*/ 6301903 w 8525109"/>
              <a:gd name="connsiteY21" fmla="*/ 3018825 h 6859293"/>
              <a:gd name="connsiteX22" fmla="*/ 6312288 w 8525109"/>
              <a:gd name="connsiteY22" fmla="*/ 3143056 h 6859293"/>
              <a:gd name="connsiteX23" fmla="*/ 6588668 w 8525109"/>
              <a:gd name="connsiteY23" fmla="*/ 3487320 h 6859293"/>
              <a:gd name="connsiteX24" fmla="*/ 6585046 w 8525109"/>
              <a:gd name="connsiteY24" fmla="*/ 3572410 h 6859293"/>
              <a:gd name="connsiteX25" fmla="*/ 6629468 w 8525109"/>
              <a:gd name="connsiteY25" fmla="*/ 3624445 h 6859293"/>
              <a:gd name="connsiteX26" fmla="*/ 6598751 w 8525109"/>
              <a:gd name="connsiteY26" fmla="*/ 3705365 h 6859293"/>
              <a:gd name="connsiteX27" fmla="*/ 6554074 w 8525109"/>
              <a:gd name="connsiteY27" fmla="*/ 3776874 h 6859293"/>
              <a:gd name="connsiteX28" fmla="*/ 6542727 w 8525109"/>
              <a:gd name="connsiteY28" fmla="*/ 4144118 h 6859293"/>
              <a:gd name="connsiteX29" fmla="*/ 6574700 w 8525109"/>
              <a:gd name="connsiteY29" fmla="*/ 4254383 h 6859293"/>
              <a:gd name="connsiteX30" fmla="*/ 6630782 w 8525109"/>
              <a:gd name="connsiteY30" fmla="*/ 4496524 h 6859293"/>
              <a:gd name="connsiteX31" fmla="*/ 6657121 w 8525109"/>
              <a:gd name="connsiteY31" fmla="*/ 4594092 h 6859293"/>
              <a:gd name="connsiteX32" fmla="*/ 6675304 w 8525109"/>
              <a:gd name="connsiteY32" fmla="*/ 4627078 h 6859293"/>
              <a:gd name="connsiteX33" fmla="*/ 6695194 w 8525109"/>
              <a:gd name="connsiteY33" fmla="*/ 4675881 h 6859293"/>
              <a:gd name="connsiteX34" fmla="*/ 6694674 w 8525109"/>
              <a:gd name="connsiteY34" fmla="*/ 4707963 h 6859293"/>
              <a:gd name="connsiteX35" fmla="*/ 6696125 w 8525109"/>
              <a:gd name="connsiteY35" fmla="*/ 4713606 h 6859293"/>
              <a:gd name="connsiteX36" fmla="*/ 6683308 w 8525109"/>
              <a:gd name="connsiteY36" fmla="*/ 4753785 h 6859293"/>
              <a:gd name="connsiteX37" fmla="*/ 6662625 w 8525109"/>
              <a:gd name="connsiteY37" fmla="*/ 4925428 h 6859293"/>
              <a:gd name="connsiteX38" fmla="*/ 6666282 w 8525109"/>
              <a:gd name="connsiteY38" fmla="*/ 5051023 h 6859293"/>
              <a:gd name="connsiteX39" fmla="*/ 6674923 w 8525109"/>
              <a:gd name="connsiteY39" fmla="*/ 5093902 h 6859293"/>
              <a:gd name="connsiteX40" fmla="*/ 6688949 w 8525109"/>
              <a:gd name="connsiteY40" fmla="*/ 5165855 h 6859293"/>
              <a:gd name="connsiteX41" fmla="*/ 6713476 w 8525109"/>
              <a:gd name="connsiteY41" fmla="*/ 5228723 h 6859293"/>
              <a:gd name="connsiteX42" fmla="*/ 6699741 w 8525109"/>
              <a:gd name="connsiteY42" fmla="*/ 5297032 h 6859293"/>
              <a:gd name="connsiteX43" fmla="*/ 6698438 w 8525109"/>
              <a:gd name="connsiteY43" fmla="*/ 5354609 h 6859293"/>
              <a:gd name="connsiteX44" fmla="*/ 6705394 w 8525109"/>
              <a:gd name="connsiteY44" fmla="*/ 5358041 h 6859293"/>
              <a:gd name="connsiteX45" fmla="*/ 6705941 w 8525109"/>
              <a:gd name="connsiteY45" fmla="*/ 5365323 h 6859293"/>
              <a:gd name="connsiteX46" fmla="*/ 6698760 w 8525109"/>
              <a:gd name="connsiteY46" fmla="*/ 5370482 h 6859293"/>
              <a:gd name="connsiteX47" fmla="*/ 6674560 w 8525109"/>
              <a:gd name="connsiteY47" fmla="*/ 5466409 h 6859293"/>
              <a:gd name="connsiteX48" fmla="*/ 6698322 w 8525109"/>
              <a:gd name="connsiteY48" fmla="*/ 5544572 h 6859293"/>
              <a:gd name="connsiteX49" fmla="*/ 6673987 w 8525109"/>
              <a:gd name="connsiteY49" fmla="*/ 5608056 h 6859293"/>
              <a:gd name="connsiteX50" fmla="*/ 6665359 w 8525109"/>
              <a:gd name="connsiteY50" fmla="*/ 5658280 h 6859293"/>
              <a:gd name="connsiteX51" fmla="*/ 6718420 w 8525109"/>
              <a:gd name="connsiteY51" fmla="*/ 5748969 h 6859293"/>
              <a:gd name="connsiteX52" fmla="*/ 6554700 w 8525109"/>
              <a:gd name="connsiteY52" fmla="*/ 5893814 h 6859293"/>
              <a:gd name="connsiteX53" fmla="*/ 6544853 w 8525109"/>
              <a:gd name="connsiteY53" fmla="*/ 6019582 h 6859293"/>
              <a:gd name="connsiteX54" fmla="*/ 6524887 w 8525109"/>
              <a:gd name="connsiteY54" fmla="*/ 6249538 h 6859293"/>
              <a:gd name="connsiteX55" fmla="*/ 6378787 w 8525109"/>
              <a:gd name="connsiteY55" fmla="*/ 6426429 h 6859293"/>
              <a:gd name="connsiteX56" fmla="*/ 6386119 w 8525109"/>
              <a:gd name="connsiteY56" fmla="*/ 6529594 h 6859293"/>
              <a:gd name="connsiteX57" fmla="*/ 6345764 w 8525109"/>
              <a:gd name="connsiteY57" fmla="*/ 6582653 h 6859293"/>
              <a:gd name="connsiteX58" fmla="*/ 6319732 w 8525109"/>
              <a:gd name="connsiteY58" fmla="*/ 6616734 h 6859293"/>
              <a:gd name="connsiteX59" fmla="*/ 6342151 w 8525109"/>
              <a:gd name="connsiteY59" fmla="*/ 6663823 h 6859293"/>
              <a:gd name="connsiteX60" fmla="*/ 6284371 w 8525109"/>
              <a:gd name="connsiteY60" fmla="*/ 6698219 h 6859293"/>
              <a:gd name="connsiteX61" fmla="*/ 6271742 w 8525109"/>
              <a:gd name="connsiteY61" fmla="*/ 6740121 h 6859293"/>
              <a:gd name="connsiteX62" fmla="*/ 6297326 w 8525109"/>
              <a:gd name="connsiteY62" fmla="*/ 6788280 h 6859293"/>
              <a:gd name="connsiteX63" fmla="*/ 6229226 w 8525109"/>
              <a:gd name="connsiteY63" fmla="*/ 6857684 h 6859293"/>
              <a:gd name="connsiteX64" fmla="*/ 0 w 8525109"/>
              <a:gd name="connsiteY64" fmla="*/ 6859293 h 6859293"/>
              <a:gd name="connsiteX65" fmla="*/ 0 w 8525109"/>
              <a:gd name="connsiteY65" fmla="*/ 1294 h 685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525109" h="6859293">
                <a:moveTo>
                  <a:pt x="0" y="1294"/>
                </a:moveTo>
                <a:lnTo>
                  <a:pt x="8525109" y="0"/>
                </a:lnTo>
                <a:cubicBezTo>
                  <a:pt x="8523098" y="23571"/>
                  <a:pt x="8348955" y="57775"/>
                  <a:pt x="8346944" y="81346"/>
                </a:cubicBezTo>
                <a:cubicBezTo>
                  <a:pt x="8339785" y="115716"/>
                  <a:pt x="8136408" y="130310"/>
                  <a:pt x="8132380" y="160094"/>
                </a:cubicBezTo>
                <a:cubicBezTo>
                  <a:pt x="8099084" y="189352"/>
                  <a:pt x="7801155" y="220285"/>
                  <a:pt x="7789959" y="249711"/>
                </a:cubicBezTo>
                <a:cubicBezTo>
                  <a:pt x="7776471" y="330607"/>
                  <a:pt x="7755406" y="238056"/>
                  <a:pt x="7739796" y="336899"/>
                </a:cubicBezTo>
                <a:cubicBezTo>
                  <a:pt x="7725890" y="409983"/>
                  <a:pt x="7660792" y="339224"/>
                  <a:pt x="7630310" y="391945"/>
                </a:cubicBezTo>
                <a:cubicBezTo>
                  <a:pt x="7656374" y="404037"/>
                  <a:pt x="7551098" y="439421"/>
                  <a:pt x="7548568" y="455733"/>
                </a:cubicBezTo>
                <a:cubicBezTo>
                  <a:pt x="7491249" y="502661"/>
                  <a:pt x="7481432" y="488429"/>
                  <a:pt x="7398684" y="558216"/>
                </a:cubicBezTo>
                <a:lnTo>
                  <a:pt x="7183085" y="655795"/>
                </a:lnTo>
                <a:cubicBezTo>
                  <a:pt x="7174635" y="699934"/>
                  <a:pt x="7119917" y="697845"/>
                  <a:pt x="7100644" y="702928"/>
                </a:cubicBezTo>
                <a:cubicBezTo>
                  <a:pt x="7061979" y="734029"/>
                  <a:pt x="6931985" y="812752"/>
                  <a:pt x="6881664" y="879412"/>
                </a:cubicBezTo>
                <a:cubicBezTo>
                  <a:pt x="6845709" y="1016310"/>
                  <a:pt x="6664543" y="1086816"/>
                  <a:pt x="6648434" y="1205955"/>
                </a:cubicBezTo>
                <a:cubicBezTo>
                  <a:pt x="6615139" y="1235215"/>
                  <a:pt x="6502026" y="1398108"/>
                  <a:pt x="6378545" y="1435483"/>
                </a:cubicBezTo>
                <a:cubicBezTo>
                  <a:pt x="6365056" y="1516378"/>
                  <a:pt x="6193544" y="1821313"/>
                  <a:pt x="6262148" y="1967864"/>
                </a:cubicBezTo>
                <a:cubicBezTo>
                  <a:pt x="6248241" y="2040947"/>
                  <a:pt x="6408938" y="2174610"/>
                  <a:pt x="6378456" y="2263112"/>
                </a:cubicBezTo>
                <a:cubicBezTo>
                  <a:pt x="6404521" y="2275205"/>
                  <a:pt x="6349508" y="2411091"/>
                  <a:pt x="6346980" y="2427403"/>
                </a:cubicBezTo>
                <a:cubicBezTo>
                  <a:pt x="6378138" y="2455016"/>
                  <a:pt x="6329861" y="2500252"/>
                  <a:pt x="6323990" y="2540163"/>
                </a:cubicBezTo>
                <a:cubicBezTo>
                  <a:pt x="6270937" y="2648388"/>
                  <a:pt x="6317811" y="2724717"/>
                  <a:pt x="6299971" y="2854136"/>
                </a:cubicBezTo>
                <a:cubicBezTo>
                  <a:pt x="6296888" y="2891114"/>
                  <a:pt x="6314227" y="2925363"/>
                  <a:pt x="6305256" y="2966440"/>
                </a:cubicBezTo>
                <a:lnTo>
                  <a:pt x="6297430" y="3012274"/>
                </a:lnTo>
                <a:lnTo>
                  <a:pt x="6301903" y="3018825"/>
                </a:lnTo>
                <a:lnTo>
                  <a:pt x="6312288" y="3143056"/>
                </a:lnTo>
                <a:cubicBezTo>
                  <a:pt x="6310891" y="3149752"/>
                  <a:pt x="6583014" y="3475947"/>
                  <a:pt x="6588668" y="3487320"/>
                </a:cubicBezTo>
                <a:cubicBezTo>
                  <a:pt x="6634248" y="3519659"/>
                  <a:pt x="6614325" y="3540071"/>
                  <a:pt x="6585046" y="3572410"/>
                </a:cubicBezTo>
                <a:lnTo>
                  <a:pt x="6629468" y="3624445"/>
                </a:lnTo>
                <a:cubicBezTo>
                  <a:pt x="6652241" y="3718251"/>
                  <a:pt x="6641921" y="3680584"/>
                  <a:pt x="6598751" y="3705365"/>
                </a:cubicBezTo>
                <a:cubicBezTo>
                  <a:pt x="6586841" y="3803279"/>
                  <a:pt x="6545297" y="3677859"/>
                  <a:pt x="6554074" y="3776874"/>
                </a:cubicBezTo>
                <a:cubicBezTo>
                  <a:pt x="6603160" y="3807688"/>
                  <a:pt x="6522549" y="4096085"/>
                  <a:pt x="6542727" y="4144118"/>
                </a:cubicBezTo>
                <a:cubicBezTo>
                  <a:pt x="6562367" y="4176079"/>
                  <a:pt x="6560025" y="4195650"/>
                  <a:pt x="6574700" y="4254383"/>
                </a:cubicBezTo>
                <a:lnTo>
                  <a:pt x="6630782" y="4496524"/>
                </a:lnTo>
                <a:cubicBezTo>
                  <a:pt x="6629041" y="4519390"/>
                  <a:pt x="6642831" y="4584907"/>
                  <a:pt x="6657121" y="4594092"/>
                </a:cubicBezTo>
                <a:cubicBezTo>
                  <a:pt x="6662404" y="4607092"/>
                  <a:pt x="6661388" y="4624229"/>
                  <a:pt x="6675304" y="4627078"/>
                </a:cubicBezTo>
                <a:cubicBezTo>
                  <a:pt x="6692614" y="4633342"/>
                  <a:pt x="6678575" y="4687642"/>
                  <a:pt x="6695194" y="4675881"/>
                </a:cubicBezTo>
                <a:cubicBezTo>
                  <a:pt x="6692850" y="4685480"/>
                  <a:pt x="6692968" y="4696468"/>
                  <a:pt x="6694674" y="4707963"/>
                </a:cubicBezTo>
                <a:lnTo>
                  <a:pt x="6696125" y="4713606"/>
                </a:lnTo>
                <a:lnTo>
                  <a:pt x="6683308" y="4753785"/>
                </a:lnTo>
                <a:cubicBezTo>
                  <a:pt x="6668335" y="4815923"/>
                  <a:pt x="6667993" y="4871470"/>
                  <a:pt x="6662625" y="4925428"/>
                </a:cubicBezTo>
                <a:cubicBezTo>
                  <a:pt x="6658601" y="5005991"/>
                  <a:pt x="6700287" y="4944554"/>
                  <a:pt x="6666282" y="5051023"/>
                </a:cubicBezTo>
                <a:cubicBezTo>
                  <a:pt x="6680923" y="5058719"/>
                  <a:pt x="6681720" y="5071193"/>
                  <a:pt x="6674923" y="5093902"/>
                </a:cubicBezTo>
                <a:cubicBezTo>
                  <a:pt x="6674055" y="5132824"/>
                  <a:pt x="6710642" y="5122188"/>
                  <a:pt x="6688949" y="5165855"/>
                </a:cubicBezTo>
                <a:lnTo>
                  <a:pt x="6713476" y="5228723"/>
                </a:lnTo>
                <a:cubicBezTo>
                  <a:pt x="6707551" y="5226289"/>
                  <a:pt x="6700321" y="5281266"/>
                  <a:pt x="6699741" y="5297032"/>
                </a:cubicBezTo>
                <a:cubicBezTo>
                  <a:pt x="6701613" y="5329833"/>
                  <a:pt x="6674230" y="5339676"/>
                  <a:pt x="6698438" y="5354609"/>
                </a:cubicBezTo>
                <a:lnTo>
                  <a:pt x="6705394" y="5358041"/>
                </a:lnTo>
                <a:cubicBezTo>
                  <a:pt x="6705576" y="5360469"/>
                  <a:pt x="6705758" y="5362897"/>
                  <a:pt x="6705941" y="5365323"/>
                </a:cubicBezTo>
                <a:cubicBezTo>
                  <a:pt x="6705372" y="5369193"/>
                  <a:pt x="6703413" y="5371317"/>
                  <a:pt x="6698760" y="5370482"/>
                </a:cubicBezTo>
                <a:cubicBezTo>
                  <a:pt x="6715543" y="5401859"/>
                  <a:pt x="6682626" y="5435742"/>
                  <a:pt x="6674560" y="5466409"/>
                </a:cubicBezTo>
                <a:cubicBezTo>
                  <a:pt x="6691190" y="5490459"/>
                  <a:pt x="6702277" y="5480278"/>
                  <a:pt x="6698322" y="5544572"/>
                </a:cubicBezTo>
                <a:lnTo>
                  <a:pt x="6673987" y="5608056"/>
                </a:lnTo>
                <a:lnTo>
                  <a:pt x="6665359" y="5658280"/>
                </a:lnTo>
                <a:lnTo>
                  <a:pt x="6718420" y="5748969"/>
                </a:lnTo>
                <a:cubicBezTo>
                  <a:pt x="6736039" y="5789564"/>
                  <a:pt x="6562893" y="5836768"/>
                  <a:pt x="6554700" y="5893814"/>
                </a:cubicBezTo>
                <a:cubicBezTo>
                  <a:pt x="6525772" y="5938916"/>
                  <a:pt x="6588431" y="5944420"/>
                  <a:pt x="6544853" y="6019582"/>
                </a:cubicBezTo>
                <a:cubicBezTo>
                  <a:pt x="6561064" y="6041815"/>
                  <a:pt x="6507729" y="6219301"/>
                  <a:pt x="6524887" y="6249538"/>
                </a:cubicBezTo>
                <a:cubicBezTo>
                  <a:pt x="6491924" y="6350069"/>
                  <a:pt x="6375368" y="6363960"/>
                  <a:pt x="6378787" y="6426429"/>
                </a:cubicBezTo>
                <a:cubicBezTo>
                  <a:pt x="6377191" y="6484448"/>
                  <a:pt x="6423364" y="6440545"/>
                  <a:pt x="6386119" y="6529594"/>
                </a:cubicBezTo>
                <a:cubicBezTo>
                  <a:pt x="6385279" y="6550368"/>
                  <a:pt x="6339298" y="6562912"/>
                  <a:pt x="6345764" y="6582653"/>
                </a:cubicBezTo>
                <a:lnTo>
                  <a:pt x="6319732" y="6616734"/>
                </a:lnTo>
                <a:lnTo>
                  <a:pt x="6342151" y="6663823"/>
                </a:lnTo>
                <a:lnTo>
                  <a:pt x="6284371" y="6698219"/>
                </a:lnTo>
                <a:cubicBezTo>
                  <a:pt x="6275919" y="6719928"/>
                  <a:pt x="6288754" y="6713569"/>
                  <a:pt x="6271742" y="6740121"/>
                </a:cubicBezTo>
                <a:cubicBezTo>
                  <a:pt x="6276761" y="6763000"/>
                  <a:pt x="6287023" y="6777558"/>
                  <a:pt x="6297326" y="6788280"/>
                </a:cubicBezTo>
                <a:cubicBezTo>
                  <a:pt x="6298521" y="6802579"/>
                  <a:pt x="6228030" y="6843385"/>
                  <a:pt x="6229226" y="6857684"/>
                </a:cubicBezTo>
                <a:lnTo>
                  <a:pt x="0" y="6859293"/>
                </a:lnTo>
                <a:lnTo>
                  <a:pt x="0" y="1294"/>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6">
            <a:extLst>
              <a:ext uri="{FF2B5EF4-FFF2-40B4-BE49-F238E27FC236}">
                <a16:creationId xmlns:a16="http://schemas.microsoft.com/office/drawing/2014/main" id="{17F535C9-7CC8-4CF6-ACB6-19C8F963D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7009">
            <a:off x="10382160" y="813415"/>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2BDED224-1C09-48A0-B193-062E88A1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7316" y="3422445"/>
            <a:ext cx="3638020" cy="273210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Picture 11" descr="A screenshot of a white table&#10;&#10;Description automatically generated">
            <a:extLst>
              <a:ext uri="{FF2B5EF4-FFF2-40B4-BE49-F238E27FC236}">
                <a16:creationId xmlns:a16="http://schemas.microsoft.com/office/drawing/2014/main" id="{DC0FD1C8-722A-4FDC-286D-1790D21A31EC}"/>
              </a:ext>
            </a:extLst>
          </p:cNvPr>
          <p:cNvPicPr>
            <a:picLocks noChangeAspect="1"/>
          </p:cNvPicPr>
          <p:nvPr/>
        </p:nvPicPr>
        <p:blipFill rotWithShape="1">
          <a:blip r:embed="rId2"/>
          <a:srcRect r="-2" b="22403"/>
          <a:stretch/>
        </p:blipFill>
        <p:spPr>
          <a:xfrm>
            <a:off x="8094090" y="3526794"/>
            <a:ext cx="3324472" cy="2523403"/>
          </a:xfrm>
          <a:prstGeom prst="rect">
            <a:avLst/>
          </a:prstGeom>
        </p:spPr>
      </p:pic>
      <p:sp>
        <p:nvSpPr>
          <p:cNvPr id="38" name="Rectangle 6">
            <a:extLst>
              <a:ext uri="{FF2B5EF4-FFF2-40B4-BE49-F238E27FC236}">
                <a16:creationId xmlns:a16="http://schemas.microsoft.com/office/drawing/2014/main" id="{AFB74E1F-5C8C-4335-9A1B-CD83BD044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2293">
            <a:off x="10731872" y="3188358"/>
            <a:ext cx="123140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BDB288CF-D271-4269-9FD5-964BE4D4B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5733" y="540333"/>
            <a:ext cx="3636267" cy="275166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A graph of a number of people&#10;&#10;Description automatically generated">
            <a:extLst>
              <a:ext uri="{FF2B5EF4-FFF2-40B4-BE49-F238E27FC236}">
                <a16:creationId xmlns:a16="http://schemas.microsoft.com/office/drawing/2014/main" id="{59635067-7F54-5ECE-BF37-91A4FE5D3FB8}"/>
              </a:ext>
            </a:extLst>
          </p:cNvPr>
          <p:cNvPicPr>
            <a:picLocks noChangeAspect="1"/>
          </p:cNvPicPr>
          <p:nvPr/>
        </p:nvPicPr>
        <p:blipFill rotWithShape="1">
          <a:blip r:embed="rId3"/>
          <a:srcRect l="3835" r="3" b="3"/>
          <a:stretch/>
        </p:blipFill>
        <p:spPr>
          <a:xfrm>
            <a:off x="8716604" y="699909"/>
            <a:ext cx="3314533" cy="2429927"/>
          </a:xfrm>
          <a:prstGeom prst="rect">
            <a:avLst/>
          </a:prstGeom>
        </p:spPr>
      </p:pic>
    </p:spTree>
    <p:extLst>
      <p:ext uri="{BB962C8B-B14F-4D97-AF65-F5344CB8AC3E}">
        <p14:creationId xmlns:p14="http://schemas.microsoft.com/office/powerpoint/2010/main" val="40486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09" name="Group 410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110" name="Freeform: Shape 410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41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3" name="Rectangle 41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Isosceles Triangle 41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1990226C-135B-155E-C7B0-CC86AA23DB19}"/>
              </a:ext>
            </a:extLst>
          </p:cNvPr>
          <p:cNvGraphicFramePr>
            <a:graphicFrameLocks/>
          </p:cNvGraphicFramePr>
          <p:nvPr>
            <p:extLst>
              <p:ext uri="{D42A27DB-BD31-4B8C-83A1-F6EECF244321}">
                <p14:modId xmlns:p14="http://schemas.microsoft.com/office/powerpoint/2010/main" val="1101001719"/>
              </p:ext>
            </p:extLst>
          </p:nvPr>
        </p:nvGraphicFramePr>
        <p:xfrm>
          <a:off x="715904" y="1640762"/>
          <a:ext cx="10515600" cy="3184716"/>
        </p:xfrm>
        <a:graphic>
          <a:graphicData uri="http://schemas.openxmlformats.org/drawingml/2006/table">
            <a:tbl>
              <a:tblPr/>
              <a:tblGrid>
                <a:gridCol w="5257800">
                  <a:extLst>
                    <a:ext uri="{9D8B030D-6E8A-4147-A177-3AD203B41FA5}">
                      <a16:colId xmlns:a16="http://schemas.microsoft.com/office/drawing/2014/main" val="2389471447"/>
                    </a:ext>
                  </a:extLst>
                </a:gridCol>
                <a:gridCol w="5257800">
                  <a:extLst>
                    <a:ext uri="{9D8B030D-6E8A-4147-A177-3AD203B41FA5}">
                      <a16:colId xmlns:a16="http://schemas.microsoft.com/office/drawing/2014/main" val="1592335289"/>
                    </a:ext>
                  </a:extLst>
                </a:gridCol>
              </a:tblGrid>
              <a:tr h="530786">
                <a:tc>
                  <a:txBody>
                    <a:bodyPr/>
                    <a:lstStyle/>
                    <a:p>
                      <a:pPr algn="l" fontAlgn="t"/>
                      <a:r>
                        <a:rPr lang="en-IN" dirty="0">
                          <a:effectLst/>
                        </a:rPr>
                        <a:t>Revenue</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a:effectLst/>
                        </a:rPr>
                        <a:t> </a:t>
                      </a:r>
                      <a:r>
                        <a:rPr lang="en-IN" u="none" strike="noStrike">
                          <a:solidFill>
                            <a:srgbClr val="3366CC"/>
                          </a:solidFill>
                          <a:effectLst/>
                          <a:hlinkClick r:id="rId2" tooltip="United States dollar"/>
                        </a:rPr>
                        <a:t>US$</a:t>
                      </a:r>
                      <a:r>
                        <a:rPr lang="en-IN">
                          <a:effectLst/>
                        </a:rPr>
                        <a:t>4.40 billion (2023)</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857993"/>
                  </a:ext>
                </a:extLst>
              </a:tr>
              <a:tr h="530786">
                <a:tc>
                  <a:txBody>
                    <a:bodyPr/>
                    <a:lstStyle/>
                    <a:p>
                      <a:pPr algn="l" fontAlgn="t"/>
                      <a:r>
                        <a:rPr lang="en-IN" u="none" strike="noStrike">
                          <a:solidFill>
                            <a:srgbClr val="3366CC"/>
                          </a:solidFill>
                          <a:effectLst/>
                          <a:hlinkClick r:id="rId3" tooltip="Earnings before interest and taxes"/>
                        </a:rPr>
                        <a:t>Operating income</a:t>
                      </a:r>
                      <a:endParaRPr lang="en-IN">
                        <a:effectLst/>
                      </a:endParaRP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a:effectLst/>
                        </a:rPr>
                        <a:t> US$</a:t>
                      </a:r>
                      <a:r>
                        <a:rPr lang="en-IN">
                          <a:solidFill>
                            <a:srgbClr val="FF0000"/>
                          </a:solidFill>
                          <a:effectLst/>
                        </a:rPr>
                        <a:t>−476</a:t>
                      </a:r>
                      <a:r>
                        <a:rPr lang="en-IN">
                          <a:effectLst/>
                        </a:rPr>
                        <a:t> million (2023)</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94113721"/>
                  </a:ext>
                </a:extLst>
              </a:tr>
              <a:tr h="530786">
                <a:tc>
                  <a:txBody>
                    <a:bodyPr/>
                    <a:lstStyle/>
                    <a:p>
                      <a:pPr algn="l" fontAlgn="t"/>
                      <a:r>
                        <a:rPr lang="en-IN" u="none" strike="noStrike">
                          <a:solidFill>
                            <a:srgbClr val="3366CC"/>
                          </a:solidFill>
                          <a:effectLst/>
                          <a:hlinkClick r:id="rId4" tooltip="Net income"/>
                        </a:rPr>
                        <a:t>Net income</a:t>
                      </a:r>
                      <a:endParaRPr lang="en-IN">
                        <a:effectLst/>
                      </a:endParaRP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a:effectLst/>
                        </a:rPr>
                        <a:t> US$</a:t>
                      </a:r>
                      <a:r>
                        <a:rPr lang="en-IN">
                          <a:solidFill>
                            <a:srgbClr val="FF0000"/>
                          </a:solidFill>
                          <a:effectLst/>
                        </a:rPr>
                        <a:t>−340</a:t>
                      </a:r>
                      <a:r>
                        <a:rPr lang="en-IN">
                          <a:effectLst/>
                        </a:rPr>
                        <a:t> million (2023)</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5240106"/>
                  </a:ext>
                </a:extLst>
              </a:tr>
              <a:tr h="530786">
                <a:tc>
                  <a:txBody>
                    <a:bodyPr/>
                    <a:lstStyle/>
                    <a:p>
                      <a:pPr algn="l" fontAlgn="t"/>
                      <a:r>
                        <a:rPr lang="en-IN" u="none" strike="noStrike" dirty="0">
                          <a:solidFill>
                            <a:srgbClr val="3366CC"/>
                          </a:solidFill>
                          <a:effectLst/>
                          <a:hlinkClick r:id="rId5" tooltip="Asset"/>
                        </a:rPr>
                        <a:t>Total assets</a:t>
                      </a:r>
                      <a:endParaRPr lang="en-IN" dirty="0">
                        <a:effectLst/>
                      </a:endParaRP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a:effectLst/>
                        </a:rPr>
                        <a:t> US$4.56 billion (2023)</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8526344"/>
                  </a:ext>
                </a:extLst>
              </a:tr>
              <a:tr h="530786">
                <a:tc>
                  <a:txBody>
                    <a:bodyPr/>
                    <a:lstStyle/>
                    <a:p>
                      <a:pPr algn="l" fontAlgn="t"/>
                      <a:r>
                        <a:rPr lang="en-IN" u="none" strike="noStrike">
                          <a:solidFill>
                            <a:srgbClr val="3366CC"/>
                          </a:solidFill>
                          <a:effectLst/>
                          <a:hlinkClick r:id="rId6" tooltip="Equity (finance)"/>
                        </a:rPr>
                        <a:t>Total equity</a:t>
                      </a:r>
                      <a:endParaRPr lang="en-IN">
                        <a:effectLst/>
                      </a:endParaRP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a:effectLst/>
                        </a:rPr>
                        <a:t> US$541 million (2023)</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266790092"/>
                  </a:ext>
                </a:extLst>
              </a:tr>
              <a:tr h="530786">
                <a:tc>
                  <a:txBody>
                    <a:bodyPr/>
                    <a:lstStyle/>
                    <a:p>
                      <a:pPr algn="l" fontAlgn="t"/>
                      <a:r>
                        <a:rPr lang="en-IN">
                          <a:effectLst/>
                        </a:rPr>
                        <a:t>Number of employees</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dirty="0">
                          <a:effectLst/>
                        </a:rPr>
                        <a:t>2,945 (2023)</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2279109"/>
                  </a:ext>
                </a:extLst>
              </a:tr>
            </a:tbl>
          </a:graphicData>
        </a:graphic>
      </p:graphicFrame>
      <p:pic>
        <p:nvPicPr>
          <p:cNvPr id="4098" name="Picture 2" descr="Increase">
            <a:extLst>
              <a:ext uri="{FF2B5EF4-FFF2-40B4-BE49-F238E27FC236}">
                <a16:creationId xmlns:a16="http://schemas.microsoft.com/office/drawing/2014/main" id="{DB75915C-ABF9-E237-2390-0683863BA0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67" y="2803998"/>
            <a:ext cx="144874" cy="14487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Negative increase">
            <a:extLst>
              <a:ext uri="{FF2B5EF4-FFF2-40B4-BE49-F238E27FC236}">
                <a16:creationId xmlns:a16="http://schemas.microsoft.com/office/drawing/2014/main" id="{B9998307-D31D-EA7A-B093-90607F834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467" y="2803998"/>
            <a:ext cx="144874" cy="144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egative increase">
            <a:extLst>
              <a:ext uri="{FF2B5EF4-FFF2-40B4-BE49-F238E27FC236}">
                <a16:creationId xmlns:a16="http://schemas.microsoft.com/office/drawing/2014/main" id="{6BF33ECA-10EA-32B4-2481-110BAD16D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467" y="2803998"/>
            <a:ext cx="144874" cy="144874"/>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Increase">
            <a:extLst>
              <a:ext uri="{FF2B5EF4-FFF2-40B4-BE49-F238E27FC236}">
                <a16:creationId xmlns:a16="http://schemas.microsoft.com/office/drawing/2014/main" id="{E938091A-C90E-9486-39BA-46B08A2C17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67" y="2803998"/>
            <a:ext cx="144874" cy="14487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ncrease">
            <a:extLst>
              <a:ext uri="{FF2B5EF4-FFF2-40B4-BE49-F238E27FC236}">
                <a16:creationId xmlns:a16="http://schemas.microsoft.com/office/drawing/2014/main" id="{8EB72C51-F4BE-B5EB-B774-11FE4DD8E8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67" y="2803998"/>
            <a:ext cx="144874" cy="14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409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7303-8F1B-FE0D-1AC3-AEE7ECAE4198}"/>
              </a:ext>
            </a:extLst>
          </p:cNvPr>
          <p:cNvSpPr>
            <a:spLocks noGrp="1"/>
          </p:cNvSpPr>
          <p:nvPr>
            <p:ph type="title"/>
          </p:nvPr>
        </p:nvSpPr>
        <p:spPr>
          <a:xfrm>
            <a:off x="3687726" y="372342"/>
            <a:ext cx="5158739" cy="779658"/>
          </a:xfrm>
        </p:spPr>
        <p:txBody>
          <a:bodyPr>
            <a:normAutofit/>
          </a:bodyPr>
          <a:lstStyle/>
          <a:p>
            <a:r>
              <a:rPr lang="en-US" sz="4800" dirty="0">
                <a:latin typeface="Times New Roman" panose="02020603050405020304" pitchFamily="18" charset="0"/>
                <a:cs typeface="Times New Roman" panose="02020603050405020304" pitchFamily="18" charset="0"/>
              </a:rPr>
              <a:t> Forecasting</a:t>
            </a:r>
          </a:p>
        </p:txBody>
      </p:sp>
      <p:sp>
        <p:nvSpPr>
          <p:cNvPr id="3" name="Content Placeholder 2">
            <a:extLst>
              <a:ext uri="{FF2B5EF4-FFF2-40B4-BE49-F238E27FC236}">
                <a16:creationId xmlns:a16="http://schemas.microsoft.com/office/drawing/2014/main" id="{6535DD2E-70F6-6BA7-E884-5384C6623CFA}"/>
              </a:ext>
            </a:extLst>
          </p:cNvPr>
          <p:cNvSpPr>
            <a:spLocks noGrp="1"/>
          </p:cNvSpPr>
          <p:nvPr>
            <p:ph idx="1"/>
          </p:nvPr>
        </p:nvSpPr>
        <p:spPr>
          <a:xfrm>
            <a:off x="208012" y="1768088"/>
            <a:ext cx="7348869" cy="5702670"/>
          </a:xfrm>
        </p:spPr>
        <p:txBody>
          <a:bodyPr vert="horz" lIns="91440" tIns="45720" rIns="91440" bIns="45720" rtlCol="0" anchor="t">
            <a:normAutofit/>
          </a:bodyPr>
          <a:lstStyle/>
          <a:p>
            <a:pPr marL="0" indent="0">
              <a:lnSpc>
                <a:spcPct val="100000"/>
              </a:lnSpc>
              <a:buNone/>
            </a:pPr>
            <a:r>
              <a:rPr lang="en-US" sz="1600" b="1" dirty="0">
                <a:latin typeface="Times New Roman" panose="02020603050405020304" pitchFamily="18" charset="0"/>
                <a:ea typeface="+mn-lt"/>
                <a:cs typeface="Times New Roman" panose="02020603050405020304" pitchFamily="18" charset="0"/>
              </a:rPr>
              <a:t>Financial Performance:</a:t>
            </a:r>
            <a:r>
              <a:rPr lang="en-US" sz="1600" dirty="0">
                <a:latin typeface="Times New Roman" panose="02020603050405020304" pitchFamily="18" charset="0"/>
                <a:ea typeface="+mn-lt"/>
                <a:cs typeface="Times New Roman" panose="02020603050405020304" pitchFamily="18" charset="0"/>
              </a:rPr>
              <a:t> Analysts predict Lyft will become profitable within the next 3 years, with significant growth in earnings per share (EPS). Revenue is also expected to rise, but at a slower pace.</a:t>
            </a:r>
            <a:endParaRPr lang="en-US" sz="1600" dirty="0">
              <a:latin typeface="Times New Roman" panose="02020603050405020304" pitchFamily="18" charset="0"/>
              <a:cs typeface="Times New Roman" panose="02020603050405020304" pitchFamily="18" charset="0"/>
            </a:endParaRPr>
          </a:p>
          <a:p>
            <a:pPr marL="0" indent="0">
              <a:lnSpc>
                <a:spcPct val="100000"/>
              </a:lnSpc>
              <a:buNone/>
            </a:pPr>
            <a:r>
              <a:rPr lang="en-US" sz="1600" b="1" dirty="0">
                <a:latin typeface="Times New Roman" panose="02020603050405020304" pitchFamily="18" charset="0"/>
                <a:ea typeface="+mn-lt"/>
                <a:cs typeface="Times New Roman" panose="02020603050405020304" pitchFamily="18" charset="0"/>
              </a:rPr>
              <a:t>Market Growth:</a:t>
            </a:r>
            <a:r>
              <a:rPr lang="en-US" sz="1600" dirty="0">
                <a:latin typeface="Times New Roman" panose="02020603050405020304" pitchFamily="18" charset="0"/>
                <a:ea typeface="+mn-lt"/>
                <a:cs typeface="Times New Roman" panose="02020603050405020304" pitchFamily="18" charset="0"/>
              </a:rPr>
              <a:t> The ride-hailing industry is expected to experience continued growth, potentially benefitting Lyft's rider demand. However, competition from Uber and emerging autonomous vehicle companies will influence Lyft's market share.</a:t>
            </a:r>
            <a:endParaRPr lang="en-US" sz="1600" dirty="0">
              <a:latin typeface="Times New Roman" panose="02020603050405020304" pitchFamily="18" charset="0"/>
              <a:cs typeface="Times New Roman" panose="02020603050405020304" pitchFamily="18" charset="0"/>
            </a:endParaRPr>
          </a:p>
          <a:p>
            <a:pPr marL="0" indent="0">
              <a:lnSpc>
                <a:spcPct val="100000"/>
              </a:lnSpc>
              <a:buNone/>
            </a:pPr>
            <a:r>
              <a:rPr lang="en-US" sz="1600" b="1" dirty="0">
                <a:latin typeface="Times New Roman" panose="02020603050405020304" pitchFamily="18" charset="0"/>
                <a:ea typeface="+mn-lt"/>
                <a:cs typeface="Times New Roman" panose="02020603050405020304" pitchFamily="18" charset="0"/>
              </a:rPr>
              <a:t>Revenue Growth </a:t>
            </a:r>
            <a:r>
              <a:rPr lang="en-US" sz="1600" dirty="0">
                <a:latin typeface="Times New Roman" panose="02020603050405020304" pitchFamily="18" charset="0"/>
                <a:ea typeface="+mn-lt"/>
                <a:cs typeface="Times New Roman" panose="02020603050405020304" pitchFamily="18" charset="0"/>
              </a:rPr>
              <a:t>Publicly available information suggests Lyft's revenue growth will be steady, with analyst estimates suggesting an </a:t>
            </a:r>
            <a:r>
              <a:rPr lang="en-US" sz="1600" b="1" dirty="0">
                <a:latin typeface="Times New Roman" panose="02020603050405020304" pitchFamily="18" charset="0"/>
                <a:ea typeface="+mn-lt"/>
                <a:cs typeface="Times New Roman" panose="02020603050405020304" pitchFamily="18" charset="0"/>
              </a:rPr>
              <a:t>around 11% annual increase</a:t>
            </a:r>
            <a:r>
              <a:rPr lang="en-US" sz="1600" dirty="0">
                <a:latin typeface="Times New Roman" panose="02020603050405020304" pitchFamily="18" charset="0"/>
                <a:ea typeface="+mn-lt"/>
                <a:cs typeface="Times New Roman" panose="02020603050405020304" pitchFamily="18" charset="0"/>
              </a:rPr>
              <a:t> over the next few years.</a:t>
            </a:r>
            <a:endParaRPr lang="en-US" sz="1600" dirty="0">
              <a:latin typeface="Times New Roman" panose="02020603050405020304" pitchFamily="18" charset="0"/>
              <a:cs typeface="Times New Roman" panose="02020603050405020304" pitchFamily="18" charset="0"/>
            </a:endParaRPr>
          </a:p>
          <a:p>
            <a:pPr marL="0" indent="0">
              <a:lnSpc>
                <a:spcPct val="100000"/>
              </a:lnSpc>
              <a:buNone/>
            </a:pPr>
            <a:r>
              <a:rPr lang="en-US" sz="1600" b="1" dirty="0">
                <a:latin typeface="Times New Roman" panose="02020603050405020304" pitchFamily="18" charset="0"/>
                <a:ea typeface="+mn-lt"/>
                <a:cs typeface="Times New Roman" panose="02020603050405020304" pitchFamily="18" charset="0"/>
              </a:rPr>
              <a:t>Earnings Growth</a:t>
            </a:r>
            <a:r>
              <a:rPr lang="en-US" sz="1600" b="1" dirty="0">
                <a:latin typeface="Times New Roman" panose="02020603050405020304" pitchFamily="18" charset="0"/>
                <a:cs typeface="Times New Roman" panose="02020603050405020304" pitchFamily="18" charset="0"/>
              </a:rPr>
              <a:t> - </a:t>
            </a:r>
            <a:r>
              <a:rPr lang="en-US" sz="1600" dirty="0">
                <a:latin typeface="Times New Roman" panose="02020603050405020304" pitchFamily="18" charset="0"/>
                <a:ea typeface="+mn-lt"/>
                <a:cs typeface="Times New Roman" panose="02020603050405020304" pitchFamily="18" charset="0"/>
              </a:rPr>
              <a:t>Analysts are more bullish on Lyft's earnings, predicting a significant increase in EPS. Estimates suggest an  </a:t>
            </a:r>
            <a:r>
              <a:rPr lang="en-US" sz="1600" b="1" dirty="0">
                <a:latin typeface="Times New Roman" panose="02020603050405020304" pitchFamily="18" charset="0"/>
                <a:ea typeface="+mn-lt"/>
                <a:cs typeface="Times New Roman" panose="02020603050405020304" pitchFamily="18" charset="0"/>
              </a:rPr>
              <a:t>annual growth rate of around 75%</a:t>
            </a:r>
            <a:r>
              <a:rPr lang="en-US" sz="1600" dirty="0">
                <a:latin typeface="Times New Roman" panose="02020603050405020304" pitchFamily="18" charset="0"/>
                <a:ea typeface="+mn-lt"/>
                <a:cs typeface="Times New Roman" panose="02020603050405020304" pitchFamily="18" charset="0"/>
              </a:rPr>
              <a:t> over the next 3 years.</a:t>
            </a:r>
            <a:endParaRPr lang="en-US" sz="1600" dirty="0">
              <a:latin typeface="Times New Roman" panose="02020603050405020304" pitchFamily="18" charset="0"/>
              <a:cs typeface="Times New Roman" panose="02020603050405020304" pitchFamily="18" charset="0"/>
            </a:endParaRPr>
          </a:p>
          <a:p>
            <a:pPr>
              <a:lnSpc>
                <a:spcPct val="100000"/>
              </a:lnSpc>
              <a:buFont typeface="Wingdings" panose="020B0604020202020204" pitchFamily="34" charset="0"/>
              <a:buChar char="v"/>
            </a:pPr>
            <a:endParaRPr lang="en-US" sz="1000" dirty="0"/>
          </a:p>
        </p:txBody>
      </p:sp>
      <p:pic>
        <p:nvPicPr>
          <p:cNvPr id="4" name="Picture 3" descr="A red graph with a arrow pointing up&#10;&#10;Description automatically generated">
            <a:extLst>
              <a:ext uri="{FF2B5EF4-FFF2-40B4-BE49-F238E27FC236}">
                <a16:creationId xmlns:a16="http://schemas.microsoft.com/office/drawing/2014/main" id="{F2FEC9D6-8E4D-96E1-B0E7-D9A77DEBC6A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03472" y="1521749"/>
            <a:ext cx="5032013" cy="3642475"/>
          </a:xfrm>
          <a:prstGeom prst="rect">
            <a:avLst/>
          </a:prstGeom>
        </p:spPr>
      </p:pic>
    </p:spTree>
    <p:extLst>
      <p:ext uri="{BB962C8B-B14F-4D97-AF65-F5344CB8AC3E}">
        <p14:creationId xmlns:p14="http://schemas.microsoft.com/office/powerpoint/2010/main" val="265847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561B-8EC7-FCB4-2AAC-8A3A863F5FB6}"/>
              </a:ext>
            </a:extLst>
          </p:cNvPr>
          <p:cNvSpPr>
            <a:spLocks noGrp="1"/>
          </p:cNvSpPr>
          <p:nvPr>
            <p:ph type="title"/>
          </p:nvPr>
        </p:nvSpPr>
        <p:spPr>
          <a:xfrm>
            <a:off x="838200" y="1584"/>
            <a:ext cx="10515600" cy="1116811"/>
          </a:xfrm>
        </p:spPr>
        <p:txBody>
          <a:bodyPr/>
          <a:lstStyle/>
          <a:p>
            <a:r>
              <a:rPr lang="en-US" dirty="0">
                <a:solidFill>
                  <a:schemeClr val="accent1"/>
                </a:solidFill>
                <a:latin typeface="Times New Roman" panose="02020603050405020304" pitchFamily="18" charset="0"/>
                <a:cs typeface="Times New Roman" panose="02020603050405020304" pitchFamily="18" charset="0"/>
              </a:rPr>
              <a:t>			Diversification</a:t>
            </a:r>
          </a:p>
        </p:txBody>
      </p:sp>
      <p:sp>
        <p:nvSpPr>
          <p:cNvPr id="3" name="Content Placeholder 2">
            <a:extLst>
              <a:ext uri="{FF2B5EF4-FFF2-40B4-BE49-F238E27FC236}">
                <a16:creationId xmlns:a16="http://schemas.microsoft.com/office/drawing/2014/main" id="{2B539720-C889-71BC-C440-1000853AD179}"/>
              </a:ext>
            </a:extLst>
          </p:cNvPr>
          <p:cNvSpPr>
            <a:spLocks noGrp="1"/>
          </p:cNvSpPr>
          <p:nvPr>
            <p:ph idx="1"/>
          </p:nvPr>
        </p:nvSpPr>
        <p:spPr>
          <a:xfrm>
            <a:off x="466060" y="1400176"/>
            <a:ext cx="6955632" cy="5198269"/>
          </a:xfrm>
        </p:spPr>
        <p:txBody>
          <a:bodyPr vert="horz" lIns="91440" tIns="45720" rIns="91440" bIns="45720" rtlCol="0" anchor="t">
            <a:normAutofit/>
          </a:bodyPr>
          <a:lstStyle/>
          <a:p>
            <a:pPr algn="just"/>
            <a:r>
              <a:rPr lang="en-US" sz="2000" b="1">
                <a:solidFill>
                  <a:srgbClr val="000000"/>
                </a:solidFill>
                <a:latin typeface="Times New Roman" panose="02020603050405020304" pitchFamily="18" charset="0"/>
                <a:ea typeface="+mn-lt"/>
                <a:cs typeface="Times New Roman" panose="02020603050405020304" pitchFamily="18" charset="0"/>
              </a:rPr>
              <a:t>Expansion into </a:t>
            </a:r>
            <a:r>
              <a:rPr lang="en-US" sz="2000" b="1">
                <a:latin typeface="Times New Roman" panose="02020603050405020304" pitchFamily="18" charset="0"/>
                <a:ea typeface="+mn-lt"/>
                <a:cs typeface="Times New Roman" panose="02020603050405020304" pitchFamily="18" charset="0"/>
              </a:rPr>
              <a:t>Other Transportation Services</a:t>
            </a:r>
            <a:r>
              <a:rPr lang="en-US" sz="2000">
                <a:solidFill>
                  <a:srgbClr val="000000"/>
                </a:solidFill>
                <a:latin typeface="Times New Roman" panose="02020603050405020304" pitchFamily="18" charset="0"/>
                <a:ea typeface="+mn-lt"/>
                <a:cs typeface="Times New Roman" panose="02020603050405020304" pitchFamily="18" charset="0"/>
              </a:rPr>
              <a:t>: Diversifying beyond ride-sharing to include bike-sharing, scooters, and other mobility options.</a:t>
            </a:r>
          </a:p>
          <a:p>
            <a:pPr algn="just"/>
            <a:r>
              <a:rPr lang="en-US" sz="2000" b="1">
                <a:latin typeface="Times New Roman" panose="02020603050405020304" pitchFamily="18" charset="0"/>
                <a:ea typeface="+mn-lt"/>
                <a:cs typeface="Times New Roman" panose="02020603050405020304" pitchFamily="18" charset="0"/>
              </a:rPr>
              <a:t>Delivery Services</a:t>
            </a:r>
            <a:r>
              <a:rPr lang="en-US" sz="2000">
                <a:solidFill>
                  <a:srgbClr val="000000"/>
                </a:solidFill>
                <a:latin typeface="Times New Roman" panose="02020603050405020304" pitchFamily="18" charset="0"/>
                <a:ea typeface="+mn-lt"/>
                <a:cs typeface="Times New Roman" panose="02020603050405020304" pitchFamily="18" charset="0"/>
              </a:rPr>
              <a:t>: </a:t>
            </a:r>
            <a:r>
              <a:rPr lang="en-US" sz="2000" i="0">
                <a:solidFill>
                  <a:srgbClr val="000000"/>
                </a:solidFill>
                <a:latin typeface="Times New Roman" panose="02020603050405020304" pitchFamily="18" charset="0"/>
                <a:ea typeface="+mn-lt"/>
                <a:cs typeface="Times New Roman" panose="02020603050405020304" pitchFamily="18" charset="0"/>
              </a:rPr>
              <a:t>Leveraging existing infrastructure and driver network to offer food, grocery, and goods delivery services.</a:t>
            </a:r>
            <a:endParaRPr lang="en-US" sz="2000">
              <a:latin typeface="Times New Roman" panose="02020603050405020304" pitchFamily="18" charset="0"/>
              <a:cs typeface="Times New Roman" panose="02020603050405020304" pitchFamily="18" charset="0"/>
            </a:endParaRPr>
          </a:p>
          <a:p>
            <a:pPr algn="just"/>
            <a:r>
              <a:rPr lang="en-US" sz="2000" b="1">
                <a:latin typeface="Times New Roman" panose="02020603050405020304" pitchFamily="18" charset="0"/>
                <a:ea typeface="+mn-lt"/>
                <a:cs typeface="Times New Roman" panose="02020603050405020304" pitchFamily="18" charset="0"/>
              </a:rPr>
              <a:t>Partnerships and Alliances:</a:t>
            </a:r>
            <a:r>
              <a:rPr lang="en-US" sz="2000">
                <a:latin typeface="Times New Roman" panose="02020603050405020304" pitchFamily="18" charset="0"/>
                <a:ea typeface="+mn-lt"/>
                <a:cs typeface="Times New Roman" panose="02020603050405020304" pitchFamily="18" charset="0"/>
              </a:rPr>
              <a:t> </a:t>
            </a:r>
            <a:r>
              <a:rPr lang="en-US" sz="2000">
                <a:solidFill>
                  <a:srgbClr val="000000"/>
                </a:solidFill>
                <a:latin typeface="Times New Roman" panose="02020603050405020304" pitchFamily="18" charset="0"/>
                <a:ea typeface="+mn-lt"/>
                <a:cs typeface="Times New Roman" panose="02020603050405020304" pitchFamily="18" charset="0"/>
              </a:rPr>
              <a:t>Strategic collaborations </a:t>
            </a:r>
            <a:r>
              <a:rPr lang="en-US" sz="2000" i="0">
                <a:solidFill>
                  <a:srgbClr val="000000"/>
                </a:solidFill>
                <a:latin typeface="Times New Roman" panose="02020603050405020304" pitchFamily="18" charset="0"/>
                <a:ea typeface="+mn-lt"/>
                <a:cs typeface="Times New Roman" panose="02020603050405020304" pitchFamily="18" charset="0"/>
              </a:rPr>
              <a:t>with autonomous vehicle companies </a:t>
            </a:r>
            <a:r>
              <a:rPr lang="en-US" sz="2000">
                <a:solidFill>
                  <a:srgbClr val="000000"/>
                </a:solidFill>
                <a:latin typeface="Times New Roman" panose="02020603050405020304" pitchFamily="18" charset="0"/>
                <a:ea typeface="+mn-lt"/>
                <a:cs typeface="Times New Roman" panose="02020603050405020304" pitchFamily="18" charset="0"/>
              </a:rPr>
              <a:t>and other industry players</a:t>
            </a:r>
            <a:r>
              <a:rPr lang="en-US" sz="2000" i="0">
                <a:solidFill>
                  <a:srgbClr val="000000"/>
                </a:solidFill>
                <a:latin typeface="Times New Roman" panose="02020603050405020304" pitchFamily="18" charset="0"/>
                <a:ea typeface="+mn-lt"/>
                <a:cs typeface="Times New Roman" panose="02020603050405020304" pitchFamily="18" charset="0"/>
              </a:rPr>
              <a:t>.</a:t>
            </a:r>
            <a:endParaRPr lang="en-US" sz="2000">
              <a:solidFill>
                <a:srgbClr val="000000"/>
              </a:solidFill>
              <a:latin typeface="Times New Roman" panose="02020603050405020304" pitchFamily="18" charset="0"/>
              <a:ea typeface="+mn-lt"/>
              <a:cs typeface="Times New Roman" panose="02020603050405020304" pitchFamily="18" charset="0"/>
            </a:endParaRPr>
          </a:p>
          <a:p>
            <a:pPr algn="just"/>
            <a:r>
              <a:rPr lang="en-US" sz="2000" b="1">
                <a:latin typeface="Times New Roman" panose="02020603050405020304" pitchFamily="18" charset="0"/>
                <a:ea typeface="+mn-lt"/>
                <a:cs typeface="Times New Roman" panose="02020603050405020304" pitchFamily="18" charset="0"/>
              </a:rPr>
              <a:t>Investment in Autonomous Vehicles</a:t>
            </a:r>
            <a:r>
              <a:rPr lang="en-US" sz="2000" b="1">
                <a:solidFill>
                  <a:srgbClr val="000000"/>
                </a:solidFill>
                <a:latin typeface="Times New Roman" panose="02020603050405020304" pitchFamily="18" charset="0"/>
                <a:ea typeface="+mn-lt"/>
                <a:cs typeface="Times New Roman" panose="02020603050405020304" pitchFamily="18" charset="0"/>
              </a:rPr>
              <a:t>:</a:t>
            </a:r>
            <a:r>
              <a:rPr lang="en-US" sz="2000">
                <a:solidFill>
                  <a:srgbClr val="000000"/>
                </a:solidFill>
                <a:latin typeface="Times New Roman" panose="02020603050405020304" pitchFamily="18" charset="0"/>
                <a:ea typeface="+mn-lt"/>
                <a:cs typeface="Times New Roman" panose="02020603050405020304" pitchFamily="18" charset="0"/>
              </a:rPr>
              <a:t> </a:t>
            </a:r>
            <a:r>
              <a:rPr lang="en-US" sz="2000" i="0">
                <a:solidFill>
                  <a:srgbClr val="000000"/>
                </a:solidFill>
                <a:latin typeface="Times New Roman" panose="02020603050405020304" pitchFamily="18" charset="0"/>
                <a:ea typeface="+mn-lt"/>
                <a:cs typeface="Times New Roman" panose="02020603050405020304" pitchFamily="18" charset="0"/>
              </a:rPr>
              <a:t>Research and development efforts towards self-driving technology to potentially reduce dependence on human drivers.</a:t>
            </a:r>
            <a:endParaRPr lang="en-US" sz="2000">
              <a:latin typeface="Times New Roman" panose="02020603050405020304" pitchFamily="18" charset="0"/>
              <a:cs typeface="Times New Roman" panose="02020603050405020304" pitchFamily="18" charset="0"/>
            </a:endParaRPr>
          </a:p>
          <a:p>
            <a:pPr algn="just"/>
            <a:r>
              <a:rPr lang="en-US" sz="2000" b="1">
                <a:latin typeface="Times New Roman" panose="02020603050405020304" pitchFamily="18" charset="0"/>
                <a:ea typeface="+mn-lt"/>
                <a:cs typeface="Times New Roman" panose="02020603050405020304" pitchFamily="18" charset="0"/>
              </a:rPr>
              <a:t>New Markets</a:t>
            </a:r>
            <a:r>
              <a:rPr lang="en-US" sz="2000" b="1">
                <a:solidFill>
                  <a:srgbClr val="000000"/>
                </a:solidFill>
                <a:latin typeface="Times New Roman" panose="02020603050405020304" pitchFamily="18" charset="0"/>
                <a:ea typeface="+mn-lt"/>
                <a:cs typeface="Times New Roman" panose="02020603050405020304" pitchFamily="18" charset="0"/>
              </a:rPr>
              <a:t>:</a:t>
            </a:r>
            <a:r>
              <a:rPr lang="en-US" sz="2000">
                <a:solidFill>
                  <a:srgbClr val="000000"/>
                </a:solidFill>
                <a:latin typeface="Times New Roman" panose="02020603050405020304" pitchFamily="18" charset="0"/>
                <a:ea typeface="+mn-lt"/>
                <a:cs typeface="Times New Roman" panose="02020603050405020304" pitchFamily="18" charset="0"/>
              </a:rPr>
              <a:t> International expansion and penetration into underserved areas to capture new customer segments.</a:t>
            </a:r>
            <a:endParaRPr lang="en-US" sz="2000">
              <a:latin typeface="Times New Roman" panose="02020603050405020304" pitchFamily="18" charset="0"/>
              <a:cs typeface="Times New Roman" panose="02020603050405020304" pitchFamily="18" charset="0"/>
            </a:endParaRPr>
          </a:p>
          <a:p>
            <a:endParaRPr lang="en-US"/>
          </a:p>
          <a:p>
            <a:endParaRPr lang="en-US"/>
          </a:p>
          <a:p>
            <a:endParaRPr lang="en-US" dirty="0"/>
          </a:p>
        </p:txBody>
      </p:sp>
      <p:pic>
        <p:nvPicPr>
          <p:cNvPr id="4" name="Picture 3" descr="A white bicycle with a basket&#10;&#10;Description automatically generated">
            <a:extLst>
              <a:ext uri="{FF2B5EF4-FFF2-40B4-BE49-F238E27FC236}">
                <a16:creationId xmlns:a16="http://schemas.microsoft.com/office/drawing/2014/main" id="{1D97AF8C-1413-0362-01D7-F42DBB106C44}"/>
              </a:ext>
            </a:extLst>
          </p:cNvPr>
          <p:cNvPicPr>
            <a:picLocks noChangeAspect="1"/>
          </p:cNvPicPr>
          <p:nvPr/>
        </p:nvPicPr>
        <p:blipFill rotWithShape="1">
          <a:blip r:embed="rId3"/>
          <a:srcRect l="158" t="8242" b="549"/>
          <a:stretch/>
        </p:blipFill>
        <p:spPr>
          <a:xfrm>
            <a:off x="7802404" y="1140619"/>
            <a:ext cx="2401257" cy="1969926"/>
          </a:xfrm>
          <a:prstGeom prst="rect">
            <a:avLst/>
          </a:prstGeom>
        </p:spPr>
      </p:pic>
      <p:pic>
        <p:nvPicPr>
          <p:cNvPr id="6" name="Picture 5" descr="A white car with purple paint on top&#10;&#10;Description automatically generated">
            <a:extLst>
              <a:ext uri="{FF2B5EF4-FFF2-40B4-BE49-F238E27FC236}">
                <a16:creationId xmlns:a16="http://schemas.microsoft.com/office/drawing/2014/main" id="{EA7E4623-105E-8414-4B39-0A009E0E15E0}"/>
              </a:ext>
            </a:extLst>
          </p:cNvPr>
          <p:cNvPicPr>
            <a:picLocks noChangeAspect="1"/>
          </p:cNvPicPr>
          <p:nvPr/>
        </p:nvPicPr>
        <p:blipFill>
          <a:blip r:embed="rId4"/>
          <a:stretch>
            <a:fillRect/>
          </a:stretch>
        </p:blipFill>
        <p:spPr>
          <a:xfrm>
            <a:off x="7808118" y="4783931"/>
            <a:ext cx="3005139" cy="1814514"/>
          </a:xfrm>
          <a:prstGeom prst="rect">
            <a:avLst/>
          </a:prstGeom>
        </p:spPr>
      </p:pic>
      <p:pic>
        <p:nvPicPr>
          <p:cNvPr id="5" name="Picture 4" descr="A shelf with boxes of cereal&#10;&#10;Description automatically generated">
            <a:extLst>
              <a:ext uri="{FF2B5EF4-FFF2-40B4-BE49-F238E27FC236}">
                <a16:creationId xmlns:a16="http://schemas.microsoft.com/office/drawing/2014/main" id="{09BAB8B1-EFF2-E7F0-3E43-081DEE0640A1}"/>
              </a:ext>
            </a:extLst>
          </p:cNvPr>
          <p:cNvPicPr>
            <a:picLocks noChangeAspect="1"/>
          </p:cNvPicPr>
          <p:nvPr/>
        </p:nvPicPr>
        <p:blipFill rotWithShape="1">
          <a:blip r:embed="rId5"/>
          <a:srcRect l="7013" t="7619" r="8959" b="6190"/>
          <a:stretch/>
        </p:blipFill>
        <p:spPr>
          <a:xfrm>
            <a:off x="9003483" y="2894070"/>
            <a:ext cx="2875201" cy="2148816"/>
          </a:xfrm>
          <a:prstGeom prst="rect">
            <a:avLst/>
          </a:prstGeom>
        </p:spPr>
      </p:pic>
    </p:spTree>
    <p:extLst>
      <p:ext uri="{BB962C8B-B14F-4D97-AF65-F5344CB8AC3E}">
        <p14:creationId xmlns:p14="http://schemas.microsoft.com/office/powerpoint/2010/main" val="2504225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7CC3B3D-0B33-5530-6C80-FE075FFE3132}"/>
              </a:ext>
            </a:extLst>
          </p:cNvPr>
          <p:cNvSpPr>
            <a:spLocks noGrp="1"/>
          </p:cNvSpPr>
          <p:nvPr>
            <p:ph type="title"/>
          </p:nvPr>
        </p:nvSpPr>
        <p:spPr>
          <a:xfrm>
            <a:off x="-496691" y="224350"/>
            <a:ext cx="10534650" cy="817403"/>
          </a:xfrm>
        </p:spPr>
        <p:txBody>
          <a:bodyPr vert="horz" lIns="91440" tIns="45720" rIns="91440" bIns="45720" rtlCol="0" anchor="b">
            <a:normAutofit/>
          </a:bodyPr>
          <a:lstStyle/>
          <a:p>
            <a:pPr algn="ctr"/>
            <a:r>
              <a:rPr lang="en-US" sz="3600" kern="1200" dirty="0">
                <a:solidFill>
                  <a:schemeClr val="tx1"/>
                </a:solidFill>
                <a:latin typeface="Times New Roman" panose="02020603050405020304" pitchFamily="18" charset="0"/>
                <a:cs typeface="Times New Roman" panose="02020603050405020304" pitchFamily="18" charset="0"/>
              </a:rPr>
              <a:t>STP (Segmentation, Targeting, Positioning) </a:t>
            </a:r>
          </a:p>
        </p:txBody>
      </p:sp>
      <p:graphicFrame>
        <p:nvGraphicFramePr>
          <p:cNvPr id="5" name="Content Placeholder 4">
            <a:extLst>
              <a:ext uri="{FF2B5EF4-FFF2-40B4-BE49-F238E27FC236}">
                <a16:creationId xmlns:a16="http://schemas.microsoft.com/office/drawing/2014/main" id="{A55DA99F-B423-2D3F-99F4-E663105E0499}"/>
              </a:ext>
            </a:extLst>
          </p:cNvPr>
          <p:cNvGraphicFramePr>
            <a:graphicFrameLocks/>
          </p:cNvGraphicFramePr>
          <p:nvPr>
            <p:extLst>
              <p:ext uri="{D42A27DB-BD31-4B8C-83A1-F6EECF244321}">
                <p14:modId xmlns:p14="http://schemas.microsoft.com/office/powerpoint/2010/main" val="3810860612"/>
              </p:ext>
            </p:extLst>
          </p:nvPr>
        </p:nvGraphicFramePr>
        <p:xfrm>
          <a:off x="563525" y="1441256"/>
          <a:ext cx="10799800" cy="4724973"/>
        </p:xfrm>
        <a:graphic>
          <a:graphicData uri="http://schemas.openxmlformats.org/drawingml/2006/table">
            <a:tbl>
              <a:tblPr firstRow="1" bandRow="1">
                <a:noFill/>
                <a:tableStyleId>{5C22544A-7EE6-4342-B048-85BDC9FD1C3A}</a:tableStyleId>
              </a:tblPr>
              <a:tblGrid>
                <a:gridCol w="2829507">
                  <a:extLst>
                    <a:ext uri="{9D8B030D-6E8A-4147-A177-3AD203B41FA5}">
                      <a16:colId xmlns:a16="http://schemas.microsoft.com/office/drawing/2014/main" val="318354088"/>
                    </a:ext>
                  </a:extLst>
                </a:gridCol>
                <a:gridCol w="7970293">
                  <a:extLst>
                    <a:ext uri="{9D8B030D-6E8A-4147-A177-3AD203B41FA5}">
                      <a16:colId xmlns:a16="http://schemas.microsoft.com/office/drawing/2014/main" val="694209716"/>
                    </a:ext>
                  </a:extLst>
                </a:gridCol>
              </a:tblGrid>
              <a:tr h="345435">
                <a:tc>
                  <a:txBody>
                    <a:bodyPr/>
                    <a:lstStyle/>
                    <a:p>
                      <a:pPr fontAlgn="b"/>
                      <a:r>
                        <a:rPr lang="en-US" sz="1600" b="0" cap="none" spc="60" dirty="0">
                          <a:solidFill>
                            <a:schemeClr val="bg1"/>
                          </a:solidFill>
                          <a:effectLst/>
                          <a:latin typeface="Times New Roman" panose="02020603050405020304" pitchFamily="18" charset="0"/>
                          <a:cs typeface="Times New Roman" panose="02020603050405020304" pitchFamily="18" charset="0"/>
                        </a:rPr>
                        <a:t>Aspect of STP Strategy</a:t>
                      </a:r>
                    </a:p>
                  </a:txBody>
                  <a:tcPr marL="34460" marR="24615" marT="69368" marB="49229" anchor="ctr">
                    <a:lnL w="12700" cmpd="sng">
                      <a:noFill/>
                    </a:lnL>
                    <a:lnR w="12700" cmpd="sng">
                      <a:noFill/>
                    </a:lnR>
                    <a:lnT w="19050" cap="flat" cmpd="sng" algn="ctr">
                      <a:noFill/>
                      <a:prstDash val="solid"/>
                    </a:lnT>
                    <a:lnB w="38100" cmpd="sng">
                      <a:noFill/>
                    </a:lnB>
                    <a:solidFill>
                      <a:schemeClr val="accent1"/>
                    </a:solidFill>
                  </a:tcPr>
                </a:tc>
                <a:tc>
                  <a:txBody>
                    <a:bodyPr/>
                    <a:lstStyle/>
                    <a:p>
                      <a:pPr fontAlgn="b"/>
                      <a:r>
                        <a:rPr lang="en-US" sz="1600" b="0" cap="none" spc="60" dirty="0">
                          <a:solidFill>
                            <a:schemeClr val="bg1"/>
                          </a:solidFill>
                          <a:effectLst/>
                          <a:latin typeface="Times New Roman" panose="02020603050405020304" pitchFamily="18" charset="0"/>
                          <a:cs typeface="Times New Roman" panose="02020603050405020304" pitchFamily="18" charset="0"/>
                        </a:rPr>
                        <a:t>Description</a:t>
                      </a:r>
                    </a:p>
                  </a:txBody>
                  <a:tcPr marL="34460" marR="24615" marT="69368" marB="49229"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083782949"/>
                  </a:ext>
                </a:extLst>
              </a:tr>
              <a:tr h="478002">
                <a:tc>
                  <a:txBody>
                    <a:bodyPr/>
                    <a:lstStyle/>
                    <a:p>
                      <a:pPr fontAlgn="base"/>
                      <a:r>
                        <a:rPr lang="en-US" sz="1400" b="1" cap="none" spc="0">
                          <a:solidFill>
                            <a:schemeClr val="tx1"/>
                          </a:solidFill>
                          <a:effectLst/>
                          <a:latin typeface="Times New Roman" panose="02020603050405020304" pitchFamily="18" charset="0"/>
                          <a:cs typeface="Times New Roman" panose="02020603050405020304" pitchFamily="18" charset="0"/>
                        </a:rPr>
                        <a:t>Segmentation</a:t>
                      </a:r>
                      <a:endParaRPr lang="en-US" sz="1400" cap="none" spc="0">
                        <a:solidFill>
                          <a:schemeClr val="tx1"/>
                        </a:solidFill>
                        <a:effectLst/>
                        <a:latin typeface="Times New Roman" panose="02020603050405020304" pitchFamily="18" charset="0"/>
                        <a:cs typeface="Times New Roman" panose="02020603050405020304" pitchFamily="18" charset="0"/>
                      </a:endParaRPr>
                    </a:p>
                  </a:txBody>
                  <a:tcPr marL="34460" marR="24615" marT="69368" marB="49229" anchor="ctr">
                    <a:lnL w="12700" cmpd="sng">
                      <a:noFill/>
                      <a:prstDash val="solid"/>
                    </a:lnL>
                    <a:lnR w="12700" cmpd="sng">
                      <a:noFill/>
                      <a:prstDash val="solid"/>
                    </a:lnR>
                    <a:lnT w="38100" cmpd="sng">
                      <a:noFill/>
                    </a:lnT>
                    <a:lnB w="12700" cap="flat" cmpd="sng" algn="ctr">
                      <a:noFill/>
                      <a:prstDash val="solid"/>
                    </a:lnB>
                    <a:noFill/>
                  </a:tcPr>
                </a:tc>
                <a:tc>
                  <a:txBody>
                    <a:bodyPr/>
                    <a:lstStyle/>
                    <a:p>
                      <a:pPr fontAlgn="base"/>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Demographics: </a:t>
                      </a:r>
                      <a:r>
                        <a:rPr lang="en-US" sz="1400" cap="none" spc="0" dirty="0">
                          <a:solidFill>
                            <a:schemeClr val="tx1"/>
                          </a:solidFill>
                          <a:effectLst/>
                          <a:latin typeface="Times New Roman" panose="02020603050405020304" pitchFamily="18" charset="0"/>
                          <a:cs typeface="Times New Roman" panose="02020603050405020304" pitchFamily="18" charset="0"/>
                        </a:rPr>
                        <a:t>Targeting specific age, income, and occupation groups to tailor services and promotions.</a:t>
                      </a:r>
                      <a:br>
                        <a:rPr lang="en-US" sz="1400" cap="none" spc="0" dirty="0">
                          <a:solidFill>
                            <a:schemeClr val="tx1"/>
                          </a:solidFill>
                          <a:effectLst/>
                          <a:latin typeface="Times New Roman" panose="02020603050405020304" pitchFamily="18" charset="0"/>
                          <a:cs typeface="Times New Roman" panose="02020603050405020304" pitchFamily="18" charset="0"/>
                        </a:rPr>
                      </a:br>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Usage Behavior: </a:t>
                      </a:r>
                      <a:r>
                        <a:rPr lang="en-US" sz="1400" cap="none" spc="0" dirty="0">
                          <a:solidFill>
                            <a:schemeClr val="tx1"/>
                          </a:solidFill>
                          <a:effectLst/>
                          <a:latin typeface="Times New Roman" panose="02020603050405020304" pitchFamily="18" charset="0"/>
                          <a:cs typeface="Times New Roman" panose="02020603050405020304" pitchFamily="18" charset="0"/>
                        </a:rPr>
                        <a:t>Understanding ride patterns, frequency, and preferences (e.g., ride types, distances).</a:t>
                      </a:r>
                    </a:p>
                  </a:txBody>
                  <a:tcPr marL="34460" marR="24615" marT="69368" marB="49229" anchor="ctr">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519266421"/>
                  </a:ext>
                </a:extLst>
              </a:tr>
              <a:tr h="478002">
                <a:tc>
                  <a:txBody>
                    <a:bodyPr/>
                    <a:lstStyle/>
                    <a:p>
                      <a:pPr fontAlgn="base"/>
                      <a:endParaRPr lang="en-US" sz="1400" cap="none" spc="0">
                        <a:solidFill>
                          <a:schemeClr val="tx1"/>
                        </a:solidFill>
                        <a:effectLst/>
                        <a:latin typeface="Times New Roman" panose="02020603050405020304" pitchFamily="18" charset="0"/>
                        <a:cs typeface="Times New Roman" panose="02020603050405020304" pitchFamily="18" charset="0"/>
                      </a:endParaRPr>
                    </a:p>
                  </a:txBody>
                  <a:tcPr marL="34460" marR="24615" marT="69368" marB="4922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Geographic: </a:t>
                      </a:r>
                      <a:r>
                        <a:rPr lang="en-US" sz="1400" cap="none" spc="0" dirty="0">
                          <a:solidFill>
                            <a:schemeClr val="tx1"/>
                          </a:solidFill>
                          <a:effectLst/>
                          <a:latin typeface="Times New Roman" panose="02020603050405020304" pitchFamily="18" charset="0"/>
                          <a:cs typeface="Times New Roman" panose="02020603050405020304" pitchFamily="18" charset="0"/>
                        </a:rPr>
                        <a:t>Focusing on urban centers, college campuses, and high-demand areas for optimized service coverage.</a:t>
                      </a:r>
                      <a:br>
                        <a:rPr lang="en-US" sz="1400" cap="none" spc="0" dirty="0">
                          <a:solidFill>
                            <a:schemeClr val="tx1"/>
                          </a:solidFill>
                          <a:effectLst/>
                          <a:latin typeface="Times New Roman" panose="02020603050405020304" pitchFamily="18" charset="0"/>
                          <a:cs typeface="Times New Roman" panose="02020603050405020304" pitchFamily="18" charset="0"/>
                        </a:rPr>
                      </a:br>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Psychographic</a:t>
                      </a:r>
                      <a:r>
                        <a:rPr lang="en-US" sz="1400" cap="none" spc="0" dirty="0">
                          <a:solidFill>
                            <a:schemeClr val="tx1"/>
                          </a:solidFill>
                          <a:effectLst/>
                          <a:latin typeface="Times New Roman" panose="02020603050405020304" pitchFamily="18" charset="0"/>
                          <a:cs typeface="Times New Roman" panose="02020603050405020304" pitchFamily="18" charset="0"/>
                        </a:rPr>
                        <a:t>: Considering lifestyle, values, and attitudes for targeted marketing.</a:t>
                      </a:r>
                    </a:p>
                  </a:txBody>
                  <a:tcPr marL="34460" marR="24615" marT="69368" marB="4922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12846802"/>
                  </a:ext>
                </a:extLst>
              </a:tr>
              <a:tr h="478002">
                <a:tc>
                  <a:txBody>
                    <a:bodyPr/>
                    <a:lstStyle/>
                    <a:p>
                      <a:pPr fontAlgn="base"/>
                      <a:r>
                        <a:rPr lang="en-US" sz="1400" b="1" cap="none" spc="0">
                          <a:solidFill>
                            <a:schemeClr val="tx1"/>
                          </a:solidFill>
                          <a:effectLst/>
                          <a:latin typeface="Times New Roman" panose="02020603050405020304" pitchFamily="18" charset="0"/>
                          <a:cs typeface="Times New Roman" panose="02020603050405020304" pitchFamily="18" charset="0"/>
                        </a:rPr>
                        <a:t>Targeting</a:t>
                      </a:r>
                      <a:endParaRPr lang="en-US" sz="1400" cap="none" spc="0">
                        <a:solidFill>
                          <a:schemeClr val="tx1"/>
                        </a:solidFill>
                        <a:effectLst/>
                        <a:latin typeface="Times New Roman" panose="02020603050405020304" pitchFamily="18" charset="0"/>
                        <a:cs typeface="Times New Roman" panose="02020603050405020304" pitchFamily="18" charset="0"/>
                      </a:endParaRPr>
                    </a:p>
                  </a:txBody>
                  <a:tcPr marL="34460" marR="24615" marT="69368" marB="4922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base"/>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Millennials and Urban Dwellers</a:t>
                      </a:r>
                      <a:r>
                        <a:rPr lang="en-US" sz="1400" cap="none" spc="0" dirty="0">
                          <a:solidFill>
                            <a:schemeClr val="tx1"/>
                          </a:solidFill>
                          <a:effectLst/>
                          <a:latin typeface="Times New Roman" panose="02020603050405020304" pitchFamily="18" charset="0"/>
                          <a:cs typeface="Times New Roman" panose="02020603050405020304" pitchFamily="18" charset="0"/>
                        </a:rPr>
                        <a:t>: Meeting the needs of younger, city-dwelling customers seeking convenience and sustainability in transportation.</a:t>
                      </a:r>
                    </a:p>
                  </a:txBody>
                  <a:tcPr marL="34460" marR="24615" marT="69368" marB="49229"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184817997"/>
                  </a:ext>
                </a:extLst>
              </a:tr>
              <a:tr h="478002">
                <a:tc>
                  <a:txBody>
                    <a:bodyPr/>
                    <a:lstStyle/>
                    <a:p>
                      <a:pPr fontAlgn="base"/>
                      <a:endParaRPr lang="en-US" sz="1400" cap="none" spc="0">
                        <a:solidFill>
                          <a:schemeClr val="tx1"/>
                        </a:solidFill>
                        <a:effectLst/>
                        <a:latin typeface="Times New Roman" panose="02020603050405020304" pitchFamily="18" charset="0"/>
                        <a:cs typeface="Times New Roman" panose="02020603050405020304" pitchFamily="18" charset="0"/>
                      </a:endParaRPr>
                    </a:p>
                  </a:txBody>
                  <a:tcPr marL="34460" marR="24615" marT="69368" marB="4922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Business Travelers</a:t>
                      </a:r>
                      <a:r>
                        <a:rPr lang="en-US" sz="1400" cap="none" spc="0" dirty="0">
                          <a:solidFill>
                            <a:schemeClr val="tx1"/>
                          </a:solidFill>
                          <a:effectLst/>
                          <a:latin typeface="Times New Roman" panose="02020603050405020304" pitchFamily="18" charset="0"/>
                          <a:cs typeface="Times New Roman" panose="02020603050405020304" pitchFamily="18" charset="0"/>
                        </a:rPr>
                        <a:t>: Offering tailored services like expense management tools and reliable airport transportation for corporate clients.</a:t>
                      </a:r>
                    </a:p>
                  </a:txBody>
                  <a:tcPr marL="34460" marR="24615" marT="69368" marB="4922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56539144"/>
                  </a:ext>
                </a:extLst>
              </a:tr>
              <a:tr h="315976">
                <a:tc>
                  <a:txBody>
                    <a:bodyPr/>
                    <a:lstStyle/>
                    <a:p>
                      <a:pPr fontAlgn="base"/>
                      <a:r>
                        <a:rPr lang="en-US" sz="1400" b="1" cap="none" spc="0">
                          <a:solidFill>
                            <a:schemeClr val="tx1"/>
                          </a:solidFill>
                          <a:effectLst/>
                          <a:latin typeface="Times New Roman" panose="02020603050405020304" pitchFamily="18" charset="0"/>
                          <a:cs typeface="Times New Roman" panose="02020603050405020304" pitchFamily="18" charset="0"/>
                        </a:rPr>
                        <a:t>Positioning</a:t>
                      </a:r>
                      <a:endParaRPr lang="en-US" sz="1400" cap="none" spc="0">
                        <a:solidFill>
                          <a:schemeClr val="tx1"/>
                        </a:solidFill>
                        <a:effectLst/>
                        <a:latin typeface="Times New Roman" panose="02020603050405020304" pitchFamily="18" charset="0"/>
                        <a:cs typeface="Times New Roman" panose="02020603050405020304" pitchFamily="18" charset="0"/>
                      </a:endParaRPr>
                    </a:p>
                  </a:txBody>
                  <a:tcPr marL="34460" marR="24615" marT="69368" marB="4922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base"/>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Convenient and Affordable: </a:t>
                      </a:r>
                      <a:r>
                        <a:rPr lang="en-US" sz="1400" cap="none" spc="0" dirty="0">
                          <a:solidFill>
                            <a:schemeClr val="tx1"/>
                          </a:solidFill>
                          <a:effectLst/>
                          <a:latin typeface="Times New Roman" panose="02020603050405020304" pitchFamily="18" charset="0"/>
                          <a:cs typeface="Times New Roman" panose="02020603050405020304" pitchFamily="18" charset="0"/>
                        </a:rPr>
                        <a:t>Emphasizing Lyft as a cost-effective and flexible alternative to car ownership.</a:t>
                      </a:r>
                    </a:p>
                  </a:txBody>
                  <a:tcPr marL="34460" marR="24615" marT="69368" marB="49229"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501236798"/>
                  </a:ext>
                </a:extLst>
              </a:tr>
              <a:tr h="478002">
                <a:tc>
                  <a:txBody>
                    <a:bodyPr/>
                    <a:lstStyle/>
                    <a:p>
                      <a:pPr fontAlgn="base"/>
                      <a:endParaRPr lang="en-US" sz="1400" cap="none" spc="0">
                        <a:solidFill>
                          <a:schemeClr val="tx1"/>
                        </a:solidFill>
                        <a:effectLst/>
                        <a:latin typeface="Times New Roman" panose="02020603050405020304" pitchFamily="18" charset="0"/>
                        <a:cs typeface="Times New Roman" panose="02020603050405020304" pitchFamily="18" charset="0"/>
                      </a:endParaRPr>
                    </a:p>
                  </a:txBody>
                  <a:tcPr marL="34460" marR="24615" marT="69368" marB="4922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Safety and Trust: </a:t>
                      </a:r>
                      <a:r>
                        <a:rPr lang="en-US" sz="1400" cap="none" spc="0" dirty="0">
                          <a:solidFill>
                            <a:schemeClr val="tx1"/>
                          </a:solidFill>
                          <a:effectLst/>
                          <a:latin typeface="Times New Roman" panose="02020603050405020304" pitchFamily="18" charset="0"/>
                          <a:cs typeface="Times New Roman" panose="02020603050405020304" pitchFamily="18" charset="0"/>
                        </a:rPr>
                        <a:t>Building trust through safety features, driver background checks, real-time tracking, and responsive customer support.</a:t>
                      </a:r>
                    </a:p>
                  </a:txBody>
                  <a:tcPr marL="34460" marR="24615" marT="69368" marB="4922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8962897"/>
                  </a:ext>
                </a:extLst>
              </a:tr>
              <a:tr h="478002">
                <a:tc>
                  <a:txBody>
                    <a:bodyPr/>
                    <a:lstStyle/>
                    <a:p>
                      <a:pPr fontAlgn="base"/>
                      <a:endParaRPr lang="en-US" sz="1400" cap="none" spc="0">
                        <a:solidFill>
                          <a:schemeClr val="tx1"/>
                        </a:solidFill>
                        <a:effectLst/>
                        <a:latin typeface="Times New Roman" panose="02020603050405020304" pitchFamily="18" charset="0"/>
                        <a:cs typeface="Times New Roman" panose="02020603050405020304" pitchFamily="18" charset="0"/>
                      </a:endParaRPr>
                    </a:p>
                  </a:txBody>
                  <a:tcPr marL="34460" marR="24615" marT="69368" marB="4922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base"/>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Differentiation: </a:t>
                      </a:r>
                      <a:r>
                        <a:rPr lang="en-US" sz="1400" cap="none" spc="0" dirty="0">
                          <a:solidFill>
                            <a:schemeClr val="tx1"/>
                          </a:solidFill>
                          <a:effectLst/>
                          <a:latin typeface="Times New Roman" panose="02020603050405020304" pitchFamily="18" charset="0"/>
                          <a:cs typeface="Times New Roman" panose="02020603050405020304" pitchFamily="18" charset="0"/>
                        </a:rPr>
                        <a:t>Showcasing unique benefits such as community engagement, driver incentives, and user-friendly app experience.</a:t>
                      </a:r>
                    </a:p>
                  </a:txBody>
                  <a:tcPr marL="34460" marR="24615" marT="69368" marB="49229"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130517092"/>
                  </a:ext>
                </a:extLst>
              </a:tr>
              <a:tr h="315976">
                <a:tc>
                  <a:txBody>
                    <a:bodyPr/>
                    <a:lstStyle/>
                    <a:p>
                      <a:pPr fontAlgn="base"/>
                      <a:endParaRPr lang="en-US" sz="1400" cap="none" spc="0">
                        <a:solidFill>
                          <a:schemeClr val="tx1"/>
                        </a:solidFill>
                        <a:effectLst/>
                        <a:latin typeface="Times New Roman" panose="02020603050405020304" pitchFamily="18" charset="0"/>
                        <a:cs typeface="Times New Roman" panose="02020603050405020304" pitchFamily="18" charset="0"/>
                      </a:endParaRPr>
                    </a:p>
                  </a:txBody>
                  <a:tcPr marL="34460" marR="24615" marT="69368" marB="4922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US" sz="1400" cap="none" spc="0" dirty="0">
                          <a:solidFill>
                            <a:schemeClr val="tx1"/>
                          </a:solidFill>
                          <a:effectLst/>
                          <a:latin typeface="Times New Roman" panose="02020603050405020304" pitchFamily="18" charset="0"/>
                          <a:cs typeface="Times New Roman" panose="02020603050405020304" pitchFamily="18" charset="0"/>
                        </a:rPr>
                        <a:t>- </a:t>
                      </a:r>
                      <a:r>
                        <a:rPr lang="en-US" sz="1400" b="1" cap="none" spc="0" dirty="0">
                          <a:solidFill>
                            <a:schemeClr val="tx1"/>
                          </a:solidFill>
                          <a:effectLst/>
                          <a:latin typeface="Times New Roman" panose="02020603050405020304" pitchFamily="18" charset="0"/>
                          <a:cs typeface="Times New Roman" panose="02020603050405020304" pitchFamily="18" charset="0"/>
                        </a:rPr>
                        <a:t>Social Responsibility: </a:t>
                      </a:r>
                      <a:r>
                        <a:rPr lang="en-US" sz="1400" cap="none" spc="0" dirty="0">
                          <a:solidFill>
                            <a:schemeClr val="tx1"/>
                          </a:solidFill>
                          <a:effectLst/>
                          <a:latin typeface="Times New Roman" panose="02020603050405020304" pitchFamily="18" charset="0"/>
                          <a:cs typeface="Times New Roman" panose="02020603050405020304" pitchFamily="18" charset="0"/>
                        </a:rPr>
                        <a:t>Demonstrating Lyft's commitment to social causes through initiatives like </a:t>
                      </a:r>
                      <a:r>
                        <a:rPr lang="en-US" sz="1400" cap="none" spc="0" dirty="0" err="1">
                          <a:solidFill>
                            <a:schemeClr val="tx1"/>
                          </a:solidFill>
                          <a:effectLst/>
                          <a:latin typeface="Times New Roman" panose="02020603050405020304" pitchFamily="18" charset="0"/>
                          <a:cs typeface="Times New Roman" panose="02020603050405020304" pitchFamily="18" charset="0"/>
                        </a:rPr>
                        <a:t>LyftUp</a:t>
                      </a:r>
                      <a:r>
                        <a:rPr lang="en-US" sz="1400" cap="none" spc="0" dirty="0">
                          <a:solidFill>
                            <a:schemeClr val="tx1"/>
                          </a:solidFill>
                          <a:effectLst/>
                          <a:latin typeface="Times New Roman" panose="02020603050405020304" pitchFamily="18" charset="0"/>
                          <a:cs typeface="Times New Roman" panose="02020603050405020304" pitchFamily="18" charset="0"/>
                        </a:rPr>
                        <a:t> and sustainability efforts.</a:t>
                      </a:r>
                    </a:p>
                  </a:txBody>
                  <a:tcPr marL="34460" marR="24615" marT="69368" marB="4922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51375481"/>
                  </a:ext>
                </a:extLst>
              </a:tr>
            </a:tbl>
          </a:graphicData>
        </a:graphic>
      </p:graphicFrame>
    </p:spTree>
    <p:extLst>
      <p:ext uri="{BB962C8B-B14F-4D97-AF65-F5344CB8AC3E}">
        <p14:creationId xmlns:p14="http://schemas.microsoft.com/office/powerpoint/2010/main" val="349363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text on a black background&#10;&#10;Description automatically generated">
            <a:extLst>
              <a:ext uri="{FF2B5EF4-FFF2-40B4-BE49-F238E27FC236}">
                <a16:creationId xmlns:a16="http://schemas.microsoft.com/office/drawing/2014/main" id="{CF0BDDD7-7A6A-EC94-06EC-989061642CC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2455" y="1480632"/>
            <a:ext cx="11174896" cy="3520857"/>
          </a:xfrm>
          <a:prstGeom prst="rect">
            <a:avLst/>
          </a:prstGeom>
        </p:spPr>
      </p:pic>
    </p:spTree>
    <p:extLst>
      <p:ext uri="{BB962C8B-B14F-4D97-AF65-F5344CB8AC3E}">
        <p14:creationId xmlns:p14="http://schemas.microsoft.com/office/powerpoint/2010/main" val="672371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282C-495D-7036-0070-08AF1DA2240F}"/>
              </a:ext>
            </a:extLst>
          </p:cNvPr>
          <p:cNvSpPr>
            <a:spLocks noGrp="1"/>
          </p:cNvSpPr>
          <p:nvPr>
            <p:ph type="title"/>
          </p:nvPr>
        </p:nvSpPr>
        <p:spPr/>
        <p:txBody>
          <a:bodyPr/>
          <a:lstStyle/>
          <a:p>
            <a:r>
              <a:rPr lang="en-US" dirty="0"/>
              <a:t>Introduction </a:t>
            </a:r>
          </a:p>
        </p:txBody>
      </p:sp>
      <p:pic>
        <p:nvPicPr>
          <p:cNvPr id="4" name="Picture 3" descr="A pink and black logo&#10;&#10;Description automatically generated">
            <a:extLst>
              <a:ext uri="{FF2B5EF4-FFF2-40B4-BE49-F238E27FC236}">
                <a16:creationId xmlns:a16="http://schemas.microsoft.com/office/drawing/2014/main" id="{215C8B51-689B-53BE-0472-8263C20DDDA3}"/>
              </a:ext>
            </a:extLst>
          </p:cNvPr>
          <p:cNvPicPr>
            <a:picLocks noChangeAspect="1"/>
          </p:cNvPicPr>
          <p:nvPr/>
        </p:nvPicPr>
        <p:blipFill>
          <a:blip r:embed="rId2">
            <a:alphaModFix amt="35000"/>
            <a:extLst>
              <a:ext uri="{837473B0-CC2E-450A-ABE3-18F120FF3D39}">
                <a1611:picAttrSrcUrl xmlns:a1611="http://schemas.microsoft.com/office/drawing/2016/11/main" r:id="rId3"/>
              </a:ext>
            </a:extLst>
          </a:blip>
          <a:stretch>
            <a:fillRect/>
          </a:stretch>
        </p:blipFill>
        <p:spPr>
          <a:xfrm>
            <a:off x="2742547" y="1807536"/>
            <a:ext cx="6706906" cy="3531258"/>
          </a:xfrm>
          <a:prstGeom prst="rect">
            <a:avLst/>
          </a:prstGeom>
        </p:spPr>
      </p:pic>
      <p:sp>
        <p:nvSpPr>
          <p:cNvPr id="10" name="Content Placeholder 9">
            <a:extLst>
              <a:ext uri="{FF2B5EF4-FFF2-40B4-BE49-F238E27FC236}">
                <a16:creationId xmlns:a16="http://schemas.microsoft.com/office/drawing/2014/main" id="{8148EE1E-C170-AFBD-765F-7C23DCB7D12D}"/>
              </a:ext>
            </a:extLst>
          </p:cNvPr>
          <p:cNvSpPr>
            <a:spLocks noGrp="1"/>
          </p:cNvSpPr>
          <p:nvPr>
            <p:ph idx="1"/>
          </p:nvPr>
        </p:nvSpPr>
        <p:spPr>
          <a:xfrm>
            <a:off x="714910" y="1397496"/>
            <a:ext cx="10515600" cy="4351338"/>
          </a:xfrm>
        </p:spPr>
        <p:txBody>
          <a:bodyPr>
            <a:normAutofit/>
          </a:bodyPr>
          <a:lstStyle/>
          <a:p>
            <a:endParaRPr lang="en-US" dirty="0"/>
          </a:p>
          <a:p>
            <a:r>
              <a:rPr lang="en-US" sz="1600" dirty="0"/>
              <a:t>Founding and Evolution: Lyft was founded in 2012 by Logan Green and John Zimmer as a service of Zimride, a long-distance carpooling platform they started in 2007. Initially focused on college transport, Lyft transitioned from Zimride to its own brand in May 2013.</a:t>
            </a:r>
          </a:p>
          <a:p>
            <a:pPr marL="0" indent="0">
              <a:buNone/>
            </a:pPr>
            <a:endParaRPr lang="en-US" sz="1600" dirty="0"/>
          </a:p>
          <a:p>
            <a:r>
              <a:rPr lang="en-US" sz="1600" dirty="0"/>
              <a:t>Distinct Marketing Approach: Lyft gained attention with its unique marketing, featuring large pink furry mustaches on cars and encouraging riders to sit in the front seat and fist bump with drivers, creating a friendly and engaging experience.</a:t>
            </a:r>
          </a:p>
          <a:p>
            <a:pPr marL="0" indent="0">
              <a:buNone/>
            </a:pPr>
            <a:endParaRPr lang="en-US" sz="1600" dirty="0"/>
          </a:p>
          <a:p>
            <a:r>
              <a:rPr lang="en-US" sz="1600" dirty="0"/>
              <a:t>Innovative Branding: To address concerns about the large mustaches, Lyft introduced the "</a:t>
            </a:r>
            <a:r>
              <a:rPr lang="en-US" sz="1600" dirty="0" err="1"/>
              <a:t>glowstache</a:t>
            </a:r>
            <a:r>
              <a:rPr lang="en-US" sz="1600" dirty="0"/>
              <a:t>" in January 2015, a small glowing plastic dashboard accessory as an alternative branding element for drivers.</a:t>
            </a:r>
          </a:p>
          <a:p>
            <a:pPr marL="0" indent="0">
              <a:buNone/>
            </a:pPr>
            <a:endParaRPr lang="en-US" sz="1600" dirty="0"/>
          </a:p>
          <a:p>
            <a:r>
              <a:rPr lang="en-US" sz="1600" dirty="0"/>
              <a:t>Introduction of Shared Transport: In August 2014, Lyft expanded its services by introducing shared transport options, reflecting its commitment to innovative and efficient mobility solutions.</a:t>
            </a:r>
          </a:p>
        </p:txBody>
      </p:sp>
    </p:spTree>
    <p:extLst>
      <p:ext uri="{BB962C8B-B14F-4D97-AF65-F5344CB8AC3E}">
        <p14:creationId xmlns:p14="http://schemas.microsoft.com/office/powerpoint/2010/main" val="95100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F29CCEA5-81B7-D664-647A-97B7BEC40063}"/>
              </a:ext>
            </a:extLst>
          </p:cNvPr>
          <p:cNvSpPr/>
          <p:nvPr/>
        </p:nvSpPr>
        <p:spPr>
          <a:xfrm>
            <a:off x="9872382" y="246530"/>
            <a:ext cx="1703294" cy="1636058"/>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2060"/>
              </a:solidFill>
              <a:highlight>
                <a:srgbClr val="FFFF00"/>
              </a:highlight>
            </a:endParaRPr>
          </a:p>
        </p:txBody>
      </p:sp>
      <p:sp>
        <p:nvSpPr>
          <p:cNvPr id="4" name="TextBox 3">
            <a:extLst>
              <a:ext uri="{FF2B5EF4-FFF2-40B4-BE49-F238E27FC236}">
                <a16:creationId xmlns:a16="http://schemas.microsoft.com/office/drawing/2014/main" id="{2A414743-5A3E-47E3-CA02-3EA2152655CD}"/>
              </a:ext>
            </a:extLst>
          </p:cNvPr>
          <p:cNvSpPr txBox="1"/>
          <p:nvPr/>
        </p:nvSpPr>
        <p:spPr>
          <a:xfrm>
            <a:off x="168261" y="1162285"/>
            <a:ext cx="6285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 </a:t>
            </a:r>
            <a:r>
              <a:rPr lang="en-GB">
                <a:latin typeface="Times New Roman"/>
                <a:cs typeface="Times New Roman"/>
              </a:rPr>
              <a:t>Lyft offers a wide variety of services.</a:t>
            </a:r>
          </a:p>
        </p:txBody>
      </p:sp>
      <p:sp>
        <p:nvSpPr>
          <p:cNvPr id="5" name="TextBox 4">
            <a:extLst>
              <a:ext uri="{FF2B5EF4-FFF2-40B4-BE49-F238E27FC236}">
                <a16:creationId xmlns:a16="http://schemas.microsoft.com/office/drawing/2014/main" id="{82FFAF43-F2BF-EADB-8466-3CA95F709782}"/>
              </a:ext>
            </a:extLst>
          </p:cNvPr>
          <p:cNvSpPr txBox="1"/>
          <p:nvPr/>
        </p:nvSpPr>
        <p:spPr>
          <a:xfrm>
            <a:off x="378046" y="1529906"/>
            <a:ext cx="84138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Times New Roman"/>
                <a:ea typeface="+mn-lt"/>
                <a:cs typeface="+mn-lt"/>
              </a:rPr>
              <a:t>Economy: most affordable options, using everyday vehicles</a:t>
            </a:r>
            <a:endParaRPr lang="en-US">
              <a:latin typeface="Times New Roman"/>
              <a:cs typeface="Times New Roman"/>
            </a:endParaRPr>
          </a:p>
        </p:txBody>
      </p:sp>
      <p:sp>
        <p:nvSpPr>
          <p:cNvPr id="6" name="TextBox 5">
            <a:extLst>
              <a:ext uri="{FF2B5EF4-FFF2-40B4-BE49-F238E27FC236}">
                <a16:creationId xmlns:a16="http://schemas.microsoft.com/office/drawing/2014/main" id="{B2A6A3DF-DFDD-5782-F931-77CA14634335}"/>
              </a:ext>
            </a:extLst>
          </p:cNvPr>
          <p:cNvSpPr txBox="1"/>
          <p:nvPr/>
        </p:nvSpPr>
        <p:spPr>
          <a:xfrm>
            <a:off x="565888" y="21962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US">
                <a:latin typeface="Times New Roman"/>
                <a:cs typeface="Times New Roman"/>
              </a:rPr>
              <a:t>Lyft"- 4 seats, cheapest</a:t>
            </a:r>
          </a:p>
        </p:txBody>
      </p:sp>
      <p:sp>
        <p:nvSpPr>
          <p:cNvPr id="7" name="TextBox 6">
            <a:extLst>
              <a:ext uri="{FF2B5EF4-FFF2-40B4-BE49-F238E27FC236}">
                <a16:creationId xmlns:a16="http://schemas.microsoft.com/office/drawing/2014/main" id="{9021A6F8-15D4-8F3C-1AD5-1819FB1B18B8}"/>
              </a:ext>
            </a:extLst>
          </p:cNvPr>
          <p:cNvSpPr txBox="1"/>
          <p:nvPr/>
        </p:nvSpPr>
        <p:spPr>
          <a:xfrm>
            <a:off x="6732772" y="21962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Lyft XL'-6 seats</a:t>
            </a:r>
          </a:p>
        </p:txBody>
      </p:sp>
      <p:pic>
        <p:nvPicPr>
          <p:cNvPr id="8" name="Picture 7" descr="A pink car with blue paint on it&#10;&#10;Description automatically generated">
            <a:extLst>
              <a:ext uri="{FF2B5EF4-FFF2-40B4-BE49-F238E27FC236}">
                <a16:creationId xmlns:a16="http://schemas.microsoft.com/office/drawing/2014/main" id="{3C283EEF-E83D-4D93-001B-8456878A16D7}"/>
              </a:ext>
            </a:extLst>
          </p:cNvPr>
          <p:cNvPicPr>
            <a:picLocks noChangeAspect="1"/>
          </p:cNvPicPr>
          <p:nvPr/>
        </p:nvPicPr>
        <p:blipFill>
          <a:blip r:embed="rId2"/>
          <a:stretch>
            <a:fillRect/>
          </a:stretch>
        </p:blipFill>
        <p:spPr>
          <a:xfrm>
            <a:off x="750260" y="2686050"/>
            <a:ext cx="2114550" cy="1485900"/>
          </a:xfrm>
          <a:prstGeom prst="rect">
            <a:avLst/>
          </a:prstGeom>
        </p:spPr>
      </p:pic>
      <p:pic>
        <p:nvPicPr>
          <p:cNvPr id="9" name="Picture 8" descr="A grey van with a white background&#10;&#10;Description automatically generated">
            <a:extLst>
              <a:ext uri="{FF2B5EF4-FFF2-40B4-BE49-F238E27FC236}">
                <a16:creationId xmlns:a16="http://schemas.microsoft.com/office/drawing/2014/main" id="{74A3ABA5-3002-9A2E-BE43-694ADE6CF4C0}"/>
              </a:ext>
            </a:extLst>
          </p:cNvPr>
          <p:cNvPicPr>
            <a:picLocks noChangeAspect="1"/>
          </p:cNvPicPr>
          <p:nvPr/>
        </p:nvPicPr>
        <p:blipFill>
          <a:blip r:embed="rId3"/>
          <a:stretch>
            <a:fillRect/>
          </a:stretch>
        </p:blipFill>
        <p:spPr>
          <a:xfrm>
            <a:off x="6388395" y="2809875"/>
            <a:ext cx="2286000" cy="1238250"/>
          </a:xfrm>
          <a:prstGeom prst="rect">
            <a:avLst/>
          </a:prstGeom>
        </p:spPr>
      </p:pic>
      <p:sp>
        <p:nvSpPr>
          <p:cNvPr id="10" name="TextBox 9">
            <a:extLst>
              <a:ext uri="{FF2B5EF4-FFF2-40B4-BE49-F238E27FC236}">
                <a16:creationId xmlns:a16="http://schemas.microsoft.com/office/drawing/2014/main" id="{CB23A7A2-77CD-6C25-5335-B91400DD9C6B}"/>
              </a:ext>
            </a:extLst>
          </p:cNvPr>
          <p:cNvSpPr txBox="1"/>
          <p:nvPr/>
        </p:nvSpPr>
        <p:spPr>
          <a:xfrm>
            <a:off x="565888" y="4393609"/>
            <a:ext cx="6405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Lux: most expensive, premium choice vehicles</a:t>
            </a:r>
          </a:p>
        </p:txBody>
      </p:sp>
      <p:sp>
        <p:nvSpPr>
          <p:cNvPr id="11" name="TextBox 10">
            <a:extLst>
              <a:ext uri="{FF2B5EF4-FFF2-40B4-BE49-F238E27FC236}">
                <a16:creationId xmlns:a16="http://schemas.microsoft.com/office/drawing/2014/main" id="{3398E8D2-27C7-0F1A-6742-0DDECA5905E1}"/>
              </a:ext>
            </a:extLst>
          </p:cNvPr>
          <p:cNvSpPr txBox="1"/>
          <p:nvPr/>
        </p:nvSpPr>
        <p:spPr>
          <a:xfrm>
            <a:off x="648586" y="498430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Lyft Lux"- 4 seats, stylish</a:t>
            </a:r>
          </a:p>
        </p:txBody>
      </p:sp>
      <p:sp>
        <p:nvSpPr>
          <p:cNvPr id="12" name="TextBox 11">
            <a:extLst>
              <a:ext uri="{FF2B5EF4-FFF2-40B4-BE49-F238E27FC236}">
                <a16:creationId xmlns:a16="http://schemas.microsoft.com/office/drawing/2014/main" id="{99605C1C-F13E-C19F-B7A9-62D545FB02E9}"/>
              </a:ext>
            </a:extLst>
          </p:cNvPr>
          <p:cNvSpPr txBox="1"/>
          <p:nvPr/>
        </p:nvSpPr>
        <p:spPr>
          <a:xfrm>
            <a:off x="3962400" y="4984307"/>
            <a:ext cx="35701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US">
                <a:latin typeface="Times New Roman"/>
                <a:cs typeface="Times New Roman"/>
              </a:rPr>
              <a:t>Lux Black"- 4 seater, luxury SUV</a:t>
            </a:r>
          </a:p>
        </p:txBody>
      </p:sp>
      <p:sp>
        <p:nvSpPr>
          <p:cNvPr id="13" name="TextBox 12">
            <a:extLst>
              <a:ext uri="{FF2B5EF4-FFF2-40B4-BE49-F238E27FC236}">
                <a16:creationId xmlns:a16="http://schemas.microsoft.com/office/drawing/2014/main" id="{1A3193E7-F332-EF36-8B81-7C788BA368C0}"/>
              </a:ext>
            </a:extLst>
          </p:cNvPr>
          <p:cNvSpPr txBox="1"/>
          <p:nvPr/>
        </p:nvSpPr>
        <p:spPr>
          <a:xfrm>
            <a:off x="7654260" y="4984307"/>
            <a:ext cx="39186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"Lux Black XL"- 6 seater, luxury SUV</a:t>
            </a:r>
          </a:p>
        </p:txBody>
      </p:sp>
      <p:pic>
        <p:nvPicPr>
          <p:cNvPr id="14" name="Picture 13" descr="A car parked on the road&#10;&#10;Description automatically generated">
            <a:extLst>
              <a:ext uri="{FF2B5EF4-FFF2-40B4-BE49-F238E27FC236}">
                <a16:creationId xmlns:a16="http://schemas.microsoft.com/office/drawing/2014/main" id="{D4ABD98D-F814-ACAB-D0A2-5F7D13EFAF79}"/>
              </a:ext>
            </a:extLst>
          </p:cNvPr>
          <p:cNvPicPr>
            <a:picLocks noChangeAspect="1"/>
          </p:cNvPicPr>
          <p:nvPr/>
        </p:nvPicPr>
        <p:blipFill rotWithShape="1">
          <a:blip r:embed="rId4"/>
          <a:srcRect l="804" r="3404" b="7895"/>
          <a:stretch/>
        </p:blipFill>
        <p:spPr>
          <a:xfrm>
            <a:off x="838487" y="5498578"/>
            <a:ext cx="1897827" cy="982580"/>
          </a:xfrm>
          <a:prstGeom prst="rect">
            <a:avLst/>
          </a:prstGeom>
        </p:spPr>
      </p:pic>
      <p:pic>
        <p:nvPicPr>
          <p:cNvPr id="15" name="Picture 14" descr="A black car parked in front of a building&#10;&#10;Description automatically generated">
            <a:extLst>
              <a:ext uri="{FF2B5EF4-FFF2-40B4-BE49-F238E27FC236}">
                <a16:creationId xmlns:a16="http://schemas.microsoft.com/office/drawing/2014/main" id="{B01B3AF0-CBF0-190D-981D-69252574902F}"/>
              </a:ext>
            </a:extLst>
          </p:cNvPr>
          <p:cNvPicPr>
            <a:picLocks noChangeAspect="1"/>
          </p:cNvPicPr>
          <p:nvPr/>
        </p:nvPicPr>
        <p:blipFill rotWithShape="1">
          <a:blip r:embed="rId5"/>
          <a:srcRect l="3915" t="296" r="1238" b="7491"/>
          <a:stretch/>
        </p:blipFill>
        <p:spPr>
          <a:xfrm>
            <a:off x="4480131" y="5500072"/>
            <a:ext cx="1879103" cy="1089126"/>
          </a:xfrm>
          <a:prstGeom prst="rect">
            <a:avLst/>
          </a:prstGeom>
        </p:spPr>
      </p:pic>
      <p:pic>
        <p:nvPicPr>
          <p:cNvPr id="16" name="Picture 15" descr="A black suv parked in a lot&#10;&#10;Description automatically generated">
            <a:extLst>
              <a:ext uri="{FF2B5EF4-FFF2-40B4-BE49-F238E27FC236}">
                <a16:creationId xmlns:a16="http://schemas.microsoft.com/office/drawing/2014/main" id="{140BA6F1-CEFF-57BC-D59B-E9611D874204}"/>
              </a:ext>
            </a:extLst>
          </p:cNvPr>
          <p:cNvPicPr>
            <a:picLocks noChangeAspect="1"/>
          </p:cNvPicPr>
          <p:nvPr/>
        </p:nvPicPr>
        <p:blipFill rotWithShape="1">
          <a:blip r:embed="rId6"/>
          <a:srcRect l="-141" r="5367" b="5759"/>
          <a:stretch/>
        </p:blipFill>
        <p:spPr>
          <a:xfrm>
            <a:off x="8104265" y="5501233"/>
            <a:ext cx="1877678" cy="1005356"/>
          </a:xfrm>
          <a:prstGeom prst="rect">
            <a:avLst/>
          </a:prstGeom>
        </p:spPr>
      </p:pic>
      <p:sp>
        <p:nvSpPr>
          <p:cNvPr id="17" name="TextBox 16">
            <a:extLst>
              <a:ext uri="{FF2B5EF4-FFF2-40B4-BE49-F238E27FC236}">
                <a16:creationId xmlns:a16="http://schemas.microsoft.com/office/drawing/2014/main" id="{6AE84BEE-7B1C-C3D8-9D3A-4BB9131B4808}"/>
              </a:ext>
            </a:extLst>
          </p:cNvPr>
          <p:cNvSpPr txBox="1"/>
          <p:nvPr/>
        </p:nvSpPr>
        <p:spPr>
          <a:xfrm>
            <a:off x="9984440" y="638734"/>
            <a:ext cx="17145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latin typeface="Times New Roman"/>
                <a:cs typeface="Times New Roman"/>
              </a:rPr>
              <a:t>Products</a:t>
            </a:r>
            <a:r>
              <a:rPr lang="en-GB" sz="4000" b="1" dirty="0">
                <a:latin typeface="Times New Roman"/>
                <a:cs typeface="Times New Roman"/>
              </a:rPr>
              <a:t> </a:t>
            </a:r>
          </a:p>
        </p:txBody>
      </p:sp>
      <p:sp>
        <p:nvSpPr>
          <p:cNvPr id="3" name="Rectangle 2">
            <a:extLst>
              <a:ext uri="{FF2B5EF4-FFF2-40B4-BE49-F238E27FC236}">
                <a16:creationId xmlns:a16="http://schemas.microsoft.com/office/drawing/2014/main" id="{C6DB6F51-A6EF-49B9-E215-087536381E57}"/>
              </a:ext>
            </a:extLst>
          </p:cNvPr>
          <p:cNvSpPr/>
          <p:nvPr/>
        </p:nvSpPr>
        <p:spPr>
          <a:xfrm>
            <a:off x="3151054" y="47534"/>
            <a:ext cx="4493538"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latin typeface="Times New Roman"/>
                <a:cs typeface="Times New Roman"/>
              </a:rPr>
              <a:t>Marketing mix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3393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product lifecycle&#10;&#10;Description automatically generated">
            <a:extLst>
              <a:ext uri="{FF2B5EF4-FFF2-40B4-BE49-F238E27FC236}">
                <a16:creationId xmlns:a16="http://schemas.microsoft.com/office/drawing/2014/main" id="{9C762236-B200-D4BE-13D2-228317EF729A}"/>
              </a:ext>
            </a:extLst>
          </p:cNvPr>
          <p:cNvPicPr>
            <a:picLocks noGrp="1" noChangeAspect="1"/>
          </p:cNvPicPr>
          <p:nvPr>
            <p:ph idx="1"/>
          </p:nvPr>
        </p:nvPicPr>
        <p:blipFill>
          <a:blip r:embed="rId2"/>
          <a:stretch>
            <a:fillRect/>
          </a:stretch>
        </p:blipFill>
        <p:spPr>
          <a:xfrm>
            <a:off x="414618" y="774932"/>
            <a:ext cx="5698192" cy="3001140"/>
          </a:xfrm>
        </p:spPr>
      </p:pic>
      <p:pic>
        <p:nvPicPr>
          <p:cNvPr id="5" name="Picture 4">
            <a:extLst>
              <a:ext uri="{FF2B5EF4-FFF2-40B4-BE49-F238E27FC236}">
                <a16:creationId xmlns:a16="http://schemas.microsoft.com/office/drawing/2014/main" id="{53A8A88B-704C-95FB-98BA-640756564D9F}"/>
              </a:ext>
            </a:extLst>
          </p:cNvPr>
          <p:cNvPicPr>
            <a:picLocks noChangeAspect="1"/>
          </p:cNvPicPr>
          <p:nvPr/>
        </p:nvPicPr>
        <p:blipFill>
          <a:blip r:embed="rId3"/>
          <a:stretch>
            <a:fillRect/>
          </a:stretch>
        </p:blipFill>
        <p:spPr>
          <a:xfrm>
            <a:off x="6669181" y="3430121"/>
            <a:ext cx="5353050" cy="2552700"/>
          </a:xfrm>
          <a:prstGeom prst="rect">
            <a:avLst/>
          </a:prstGeom>
        </p:spPr>
      </p:pic>
      <p:sp>
        <p:nvSpPr>
          <p:cNvPr id="6" name="TextBox 5">
            <a:extLst>
              <a:ext uri="{FF2B5EF4-FFF2-40B4-BE49-F238E27FC236}">
                <a16:creationId xmlns:a16="http://schemas.microsoft.com/office/drawing/2014/main" id="{4FBB588C-938E-D1B8-7887-2A67F83A6B17}"/>
              </a:ext>
            </a:extLst>
          </p:cNvPr>
          <p:cNvSpPr txBox="1"/>
          <p:nvPr/>
        </p:nvSpPr>
        <p:spPr>
          <a:xfrm>
            <a:off x="948018" y="4354606"/>
            <a:ext cx="53597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cs typeface="Times New Roman"/>
              </a:rPr>
              <a:t>In my opinion, Lyft is in the growth-maturity stage. The company is beginning to be accepted over Uber and rapidly growing. Sales are increasing, but are not yet adopted by the late majority. Thus, it lies on the cusp of maturity.</a:t>
            </a:r>
          </a:p>
        </p:txBody>
      </p:sp>
    </p:spTree>
    <p:extLst>
      <p:ext uri="{BB962C8B-B14F-4D97-AF65-F5344CB8AC3E}">
        <p14:creationId xmlns:p14="http://schemas.microsoft.com/office/powerpoint/2010/main" val="1934622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 screenshot of a phone&#10;&#10;Description automatically generated">
            <a:extLst>
              <a:ext uri="{FF2B5EF4-FFF2-40B4-BE49-F238E27FC236}">
                <a16:creationId xmlns:a16="http://schemas.microsoft.com/office/drawing/2014/main" id="{5CB0F489-0531-B887-AB98-70CBF4E76F22}"/>
              </a:ext>
            </a:extLst>
          </p:cNvPr>
          <p:cNvPicPr>
            <a:picLocks noGrp="1" noChangeAspect="1"/>
          </p:cNvPicPr>
          <p:nvPr>
            <p:ph idx="1"/>
          </p:nvPr>
        </p:nvPicPr>
        <p:blipFill>
          <a:blip r:embed="rId2"/>
          <a:stretch>
            <a:fillRect/>
          </a:stretch>
        </p:blipFill>
        <p:spPr>
          <a:xfrm>
            <a:off x="563456" y="2156719"/>
            <a:ext cx="1898675" cy="4114801"/>
          </a:xfrm>
        </p:spPr>
      </p:pic>
      <p:pic>
        <p:nvPicPr>
          <p:cNvPr id="5" name="Picture 4" descr="A screenshot of a phone&#10;&#10;Description automatically generated">
            <a:extLst>
              <a:ext uri="{FF2B5EF4-FFF2-40B4-BE49-F238E27FC236}">
                <a16:creationId xmlns:a16="http://schemas.microsoft.com/office/drawing/2014/main" id="{1C48A636-BCA8-2613-0348-3FFEFB0683BD}"/>
              </a:ext>
            </a:extLst>
          </p:cNvPr>
          <p:cNvPicPr>
            <a:picLocks noChangeAspect="1"/>
          </p:cNvPicPr>
          <p:nvPr/>
        </p:nvPicPr>
        <p:blipFill>
          <a:blip r:embed="rId3"/>
          <a:stretch>
            <a:fillRect/>
          </a:stretch>
        </p:blipFill>
        <p:spPr>
          <a:xfrm>
            <a:off x="9900154" y="352748"/>
            <a:ext cx="1894459" cy="4102485"/>
          </a:xfrm>
          <a:prstGeom prst="rect">
            <a:avLst/>
          </a:prstGeom>
        </p:spPr>
      </p:pic>
      <p:sp>
        <p:nvSpPr>
          <p:cNvPr id="6" name="Oval 5">
            <a:extLst>
              <a:ext uri="{FF2B5EF4-FFF2-40B4-BE49-F238E27FC236}">
                <a16:creationId xmlns:a16="http://schemas.microsoft.com/office/drawing/2014/main" id="{375C1CEA-72A2-D78D-78A1-C24FC4D5A5B9}"/>
              </a:ext>
            </a:extLst>
          </p:cNvPr>
          <p:cNvSpPr/>
          <p:nvPr/>
        </p:nvSpPr>
        <p:spPr>
          <a:xfrm>
            <a:off x="1860177" y="190499"/>
            <a:ext cx="1557617" cy="1344705"/>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D3DBDBAE-43A8-6881-2FEA-D22541882DBA}"/>
              </a:ext>
            </a:extLst>
          </p:cNvPr>
          <p:cNvSpPr>
            <a:spLocks noGrp="1"/>
          </p:cNvSpPr>
          <p:nvPr/>
        </p:nvSpPr>
        <p:spPr>
          <a:xfrm>
            <a:off x="1885952" y="512152"/>
            <a:ext cx="1534085" cy="6965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Times New Roman"/>
                <a:cs typeface="Times New Roman"/>
              </a:rPr>
              <a:t>Place </a:t>
            </a:r>
          </a:p>
        </p:txBody>
      </p:sp>
      <p:sp>
        <p:nvSpPr>
          <p:cNvPr id="10" name="TextBox 9">
            <a:extLst>
              <a:ext uri="{FF2B5EF4-FFF2-40B4-BE49-F238E27FC236}">
                <a16:creationId xmlns:a16="http://schemas.microsoft.com/office/drawing/2014/main" id="{5E464AE2-E020-9E2C-A079-A6CAFE0A8778}"/>
              </a:ext>
            </a:extLst>
          </p:cNvPr>
          <p:cNvSpPr txBox="1"/>
          <p:nvPr/>
        </p:nvSpPr>
        <p:spPr>
          <a:xfrm>
            <a:off x="2869826" y="1715621"/>
            <a:ext cx="432322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All information regarding drivers and pickups is shown on the app. </a:t>
            </a:r>
          </a:p>
          <a:p>
            <a:r>
              <a:rPr lang="en-US">
                <a:latin typeface="Times New Roman"/>
                <a:cs typeface="Times New Roman"/>
              </a:rPr>
              <a:t>• Simple sign up/log-in process </a:t>
            </a:r>
          </a:p>
          <a:p>
            <a:r>
              <a:rPr lang="en-US">
                <a:latin typeface="Times New Roman"/>
                <a:cs typeface="Times New Roman"/>
              </a:rPr>
              <a:t>• Easy navigation and destination selection </a:t>
            </a:r>
          </a:p>
          <a:p>
            <a:r>
              <a:rPr lang="en-US">
                <a:latin typeface="Times New Roman"/>
                <a:cs typeface="Times New Roman"/>
              </a:rPr>
              <a:t>• The app thus applies to a larger  group of people</a:t>
            </a:r>
          </a:p>
        </p:txBody>
      </p:sp>
      <p:pic>
        <p:nvPicPr>
          <p:cNvPr id="11" name="Picture 10" descr="A screenshot of a computer&#10;&#10;Description automatically generated">
            <a:extLst>
              <a:ext uri="{FF2B5EF4-FFF2-40B4-BE49-F238E27FC236}">
                <a16:creationId xmlns:a16="http://schemas.microsoft.com/office/drawing/2014/main" id="{E12CA0C9-3B1E-171D-F0BF-385DF088D461}"/>
              </a:ext>
            </a:extLst>
          </p:cNvPr>
          <p:cNvPicPr>
            <a:picLocks noChangeAspect="1"/>
          </p:cNvPicPr>
          <p:nvPr/>
        </p:nvPicPr>
        <p:blipFill>
          <a:blip r:embed="rId4"/>
          <a:stretch>
            <a:fillRect/>
          </a:stretch>
        </p:blipFill>
        <p:spPr>
          <a:xfrm>
            <a:off x="2870947" y="4583766"/>
            <a:ext cx="2640105" cy="1657350"/>
          </a:xfrm>
          <a:prstGeom prst="rect">
            <a:avLst/>
          </a:prstGeom>
        </p:spPr>
      </p:pic>
      <p:sp>
        <p:nvSpPr>
          <p:cNvPr id="12" name="TextBox 11">
            <a:extLst>
              <a:ext uri="{FF2B5EF4-FFF2-40B4-BE49-F238E27FC236}">
                <a16:creationId xmlns:a16="http://schemas.microsoft.com/office/drawing/2014/main" id="{C2D098AC-F0C2-6401-E9BB-22DA1E424038}"/>
              </a:ext>
            </a:extLst>
          </p:cNvPr>
          <p:cNvSpPr txBox="1"/>
          <p:nvPr/>
        </p:nvSpPr>
        <p:spPr>
          <a:xfrm>
            <a:off x="6315635" y="5071783"/>
            <a:ext cx="42335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Times New Roman"/>
                <a:cs typeface="Times New Roman"/>
              </a:rPr>
              <a:t>Their website also provides additional information about company news, and the ability to do a limited amount of the app's features.</a:t>
            </a:r>
            <a:endParaRPr lang="en-US" dirty="0">
              <a:latin typeface="Times New Roman"/>
              <a:cs typeface="Times New Roman"/>
            </a:endParaRPr>
          </a:p>
        </p:txBody>
      </p:sp>
      <p:sp>
        <p:nvSpPr>
          <p:cNvPr id="13" name="TextBox 12">
            <a:extLst>
              <a:ext uri="{FF2B5EF4-FFF2-40B4-BE49-F238E27FC236}">
                <a16:creationId xmlns:a16="http://schemas.microsoft.com/office/drawing/2014/main" id="{0E78DFDA-F79F-433F-3D1E-7F3C3FBACBD3}"/>
              </a:ext>
            </a:extLst>
          </p:cNvPr>
          <p:cNvSpPr txBox="1"/>
          <p:nvPr/>
        </p:nvSpPr>
        <p:spPr>
          <a:xfrm>
            <a:off x="5357533" y="3351679"/>
            <a:ext cx="422797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The app is for everyone </a:t>
            </a:r>
          </a:p>
          <a:p>
            <a:r>
              <a:rPr lang="en-US">
                <a:latin typeface="Times New Roman"/>
                <a:cs typeface="Times New Roman"/>
              </a:rPr>
              <a:t>• Customers along with drivers, use the app </a:t>
            </a:r>
          </a:p>
          <a:p>
            <a:r>
              <a:rPr lang="en-US">
                <a:latin typeface="Times New Roman"/>
                <a:cs typeface="Times New Roman"/>
              </a:rPr>
              <a:t> Drivers use it to: </a:t>
            </a:r>
          </a:p>
          <a:p>
            <a:r>
              <a:rPr lang="en-US">
                <a:latin typeface="Times New Roman"/>
                <a:cs typeface="Times New Roman"/>
              </a:rPr>
              <a:t>• Schedule time on </a:t>
            </a:r>
          </a:p>
          <a:p>
            <a:r>
              <a:rPr lang="en-US">
                <a:latin typeface="Times New Roman"/>
                <a:cs typeface="Times New Roman"/>
              </a:rPr>
              <a:t>• See pick-ups • GPS navigation • Get paid</a:t>
            </a:r>
          </a:p>
        </p:txBody>
      </p:sp>
    </p:spTree>
    <p:extLst>
      <p:ext uri="{BB962C8B-B14F-4D97-AF65-F5344CB8AC3E}">
        <p14:creationId xmlns:p14="http://schemas.microsoft.com/office/powerpoint/2010/main" val="152646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F6387-EF1C-1E68-C75E-CD98EF5BCAFA}"/>
              </a:ext>
            </a:extLst>
          </p:cNvPr>
          <p:cNvSpPr txBox="1"/>
          <p:nvPr/>
        </p:nvSpPr>
        <p:spPr>
          <a:xfrm>
            <a:off x="163606" y="639856"/>
            <a:ext cx="510764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Lyft being primarily app and website based uses many promotion techniques.</a:t>
            </a:r>
          </a:p>
          <a:p>
            <a:endParaRPr lang="en-US">
              <a:latin typeface="Times New Roman"/>
              <a:cs typeface="Times New Roman"/>
            </a:endParaRPr>
          </a:p>
          <a:p>
            <a:r>
              <a:rPr lang="en-US">
                <a:latin typeface="Times New Roman"/>
                <a:cs typeface="Times New Roman"/>
              </a:rPr>
              <a:t> </a:t>
            </a:r>
            <a:r>
              <a:rPr lang="en-US" b="1">
                <a:latin typeface="Times New Roman"/>
                <a:cs typeface="Times New Roman"/>
              </a:rPr>
              <a:t>Social Media Marketing</a:t>
            </a:r>
            <a:r>
              <a:rPr lang="en-US">
                <a:latin typeface="Times New Roman"/>
                <a:cs typeface="Times New Roman"/>
              </a:rPr>
              <a:t> -Their main form of advertisement is </a:t>
            </a:r>
            <a:r>
              <a:rPr lang="en-US" err="1">
                <a:latin typeface="Times New Roman"/>
                <a:cs typeface="Times New Roman"/>
              </a:rPr>
              <a:t>Youtube</a:t>
            </a:r>
            <a:r>
              <a:rPr lang="en-US">
                <a:latin typeface="Times New Roman"/>
                <a:cs typeface="Times New Roman"/>
              </a:rPr>
              <a:t>.</a:t>
            </a:r>
          </a:p>
          <a:p>
            <a:endParaRPr lang="en-US">
              <a:latin typeface="Times New Roman"/>
              <a:cs typeface="Times New Roman"/>
            </a:endParaRPr>
          </a:p>
          <a:p>
            <a:r>
              <a:rPr lang="en-US">
                <a:latin typeface="Times New Roman"/>
                <a:cs typeface="Times New Roman"/>
              </a:rPr>
              <a:t>• Lyft hires celebrities to promote business </a:t>
            </a:r>
          </a:p>
          <a:p>
            <a:r>
              <a:rPr lang="en-US">
                <a:latin typeface="Times New Roman"/>
                <a:cs typeface="Times New Roman"/>
              </a:rPr>
              <a:t>• Millions of people watch </a:t>
            </a:r>
            <a:r>
              <a:rPr lang="en-US" err="1">
                <a:latin typeface="Times New Roman"/>
                <a:cs typeface="Times New Roman"/>
              </a:rPr>
              <a:t>youtube</a:t>
            </a:r>
            <a:r>
              <a:rPr lang="en-US">
                <a:latin typeface="Times New Roman"/>
                <a:cs typeface="Times New Roman"/>
              </a:rPr>
              <a:t> </a:t>
            </a:r>
          </a:p>
          <a:p>
            <a:r>
              <a:rPr lang="en-US">
                <a:latin typeface="Times New Roman"/>
                <a:cs typeface="Times New Roman"/>
              </a:rPr>
              <a:t>• Paid ads to display before videos </a:t>
            </a:r>
          </a:p>
          <a:p>
            <a:endParaRPr lang="en-US">
              <a:latin typeface="Times New Roman"/>
              <a:cs typeface="Times New Roman"/>
            </a:endParaRPr>
          </a:p>
          <a:p>
            <a:endParaRPr lang="en-US">
              <a:latin typeface="Times New Roman"/>
              <a:cs typeface="Times New Roman"/>
            </a:endParaRPr>
          </a:p>
        </p:txBody>
      </p:sp>
      <p:pic>
        <p:nvPicPr>
          <p:cNvPr id="6" name="Picture 5" descr="A person holding a pink object&#10;&#10;Description automatically generated">
            <a:extLst>
              <a:ext uri="{FF2B5EF4-FFF2-40B4-BE49-F238E27FC236}">
                <a16:creationId xmlns:a16="http://schemas.microsoft.com/office/drawing/2014/main" id="{19235EC6-19FA-C6C2-A25C-57860C1B1043}"/>
              </a:ext>
            </a:extLst>
          </p:cNvPr>
          <p:cNvPicPr>
            <a:picLocks noChangeAspect="1"/>
          </p:cNvPicPr>
          <p:nvPr/>
        </p:nvPicPr>
        <p:blipFill>
          <a:blip r:embed="rId2"/>
          <a:stretch>
            <a:fillRect/>
          </a:stretch>
        </p:blipFill>
        <p:spPr>
          <a:xfrm>
            <a:off x="4094629" y="5119538"/>
            <a:ext cx="2622946" cy="1372757"/>
          </a:xfrm>
          <a:prstGeom prst="rect">
            <a:avLst/>
          </a:prstGeom>
        </p:spPr>
      </p:pic>
      <p:pic>
        <p:nvPicPr>
          <p:cNvPr id="7" name="Picture 6" descr="A billboard with a logo&#10;&#10;Description automatically generated">
            <a:extLst>
              <a:ext uri="{FF2B5EF4-FFF2-40B4-BE49-F238E27FC236}">
                <a16:creationId xmlns:a16="http://schemas.microsoft.com/office/drawing/2014/main" id="{5A1197E5-20D5-6DD7-7C1B-3752923E496C}"/>
              </a:ext>
            </a:extLst>
          </p:cNvPr>
          <p:cNvPicPr>
            <a:picLocks noChangeAspect="1"/>
          </p:cNvPicPr>
          <p:nvPr/>
        </p:nvPicPr>
        <p:blipFill>
          <a:blip r:embed="rId3"/>
          <a:stretch>
            <a:fillRect/>
          </a:stretch>
        </p:blipFill>
        <p:spPr>
          <a:xfrm>
            <a:off x="2524576" y="3314291"/>
            <a:ext cx="2531629" cy="1324965"/>
          </a:xfrm>
          <a:prstGeom prst="rect">
            <a:avLst/>
          </a:prstGeom>
        </p:spPr>
      </p:pic>
      <p:pic>
        <p:nvPicPr>
          <p:cNvPr id="8" name="Picture 7" descr="A couple of men in a car&#10;&#10;Description automatically generated">
            <a:extLst>
              <a:ext uri="{FF2B5EF4-FFF2-40B4-BE49-F238E27FC236}">
                <a16:creationId xmlns:a16="http://schemas.microsoft.com/office/drawing/2014/main" id="{1CD4787B-A79E-9E57-E116-0B08DE582AE7}"/>
              </a:ext>
            </a:extLst>
          </p:cNvPr>
          <p:cNvPicPr>
            <a:picLocks noChangeAspect="1"/>
          </p:cNvPicPr>
          <p:nvPr/>
        </p:nvPicPr>
        <p:blipFill>
          <a:blip r:embed="rId4"/>
          <a:stretch>
            <a:fillRect/>
          </a:stretch>
        </p:blipFill>
        <p:spPr>
          <a:xfrm>
            <a:off x="5037552" y="977706"/>
            <a:ext cx="2492188" cy="1389529"/>
          </a:xfrm>
          <a:prstGeom prst="rect">
            <a:avLst/>
          </a:prstGeom>
        </p:spPr>
      </p:pic>
      <p:sp>
        <p:nvSpPr>
          <p:cNvPr id="11" name="TextBox 10">
            <a:extLst>
              <a:ext uri="{FF2B5EF4-FFF2-40B4-BE49-F238E27FC236}">
                <a16:creationId xmlns:a16="http://schemas.microsoft.com/office/drawing/2014/main" id="{72C600E9-5CDD-7128-839D-DDB5195BB39B}"/>
              </a:ext>
            </a:extLst>
          </p:cNvPr>
          <p:cNvSpPr txBox="1"/>
          <p:nvPr/>
        </p:nvSpPr>
        <p:spPr>
          <a:xfrm>
            <a:off x="628651" y="5172636"/>
            <a:ext cx="346597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Sales Promotions ​</a:t>
            </a:r>
          </a:p>
          <a:p>
            <a:r>
              <a:rPr lang="en-US"/>
              <a:t>​</a:t>
            </a:r>
          </a:p>
          <a:p>
            <a:r>
              <a:rPr lang="en-US">
                <a:latin typeface="Times New Roman"/>
                <a:cs typeface="Times New Roman"/>
              </a:rPr>
              <a:t>Group on offers discounts on fares ​</a:t>
            </a:r>
          </a:p>
          <a:p>
            <a:r>
              <a:rPr lang="en-US">
                <a:latin typeface="Times New Roman"/>
                <a:cs typeface="Times New Roman"/>
              </a:rPr>
              <a:t>• Both companies benefit​</a:t>
            </a:r>
          </a:p>
          <a:p>
            <a:r>
              <a:rPr lang="en-US"/>
              <a:t>​</a:t>
            </a:r>
          </a:p>
        </p:txBody>
      </p:sp>
      <p:sp>
        <p:nvSpPr>
          <p:cNvPr id="12" name="TextBox 11">
            <a:extLst>
              <a:ext uri="{FF2B5EF4-FFF2-40B4-BE49-F238E27FC236}">
                <a16:creationId xmlns:a16="http://schemas.microsoft.com/office/drawing/2014/main" id="{B46D0935-3B84-03B3-09A0-A1D3ADF7A01A}"/>
              </a:ext>
            </a:extLst>
          </p:cNvPr>
          <p:cNvSpPr txBox="1"/>
          <p:nvPr/>
        </p:nvSpPr>
        <p:spPr>
          <a:xfrm>
            <a:off x="5825548" y="3099610"/>
            <a:ext cx="432322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Direct marketing ​</a:t>
            </a:r>
          </a:p>
          <a:p>
            <a:r>
              <a:rPr lang="en-US" dirty="0">
                <a:latin typeface="Times New Roman"/>
                <a:cs typeface="Times New Roman"/>
              </a:rPr>
              <a:t>​</a:t>
            </a:r>
          </a:p>
          <a:p>
            <a:r>
              <a:rPr lang="en-US" dirty="0">
                <a:latin typeface="Times New Roman"/>
                <a:cs typeface="Times New Roman"/>
              </a:rPr>
              <a:t>Lyft uses billboards or busses ​</a:t>
            </a:r>
          </a:p>
          <a:p>
            <a:r>
              <a:rPr lang="en-US" dirty="0">
                <a:latin typeface="Times New Roman"/>
                <a:cs typeface="Times New Roman"/>
              </a:rPr>
              <a:t>• Designed to create product awareness ​</a:t>
            </a:r>
          </a:p>
          <a:p>
            <a:r>
              <a:rPr lang="en-US" dirty="0">
                <a:latin typeface="Times New Roman"/>
                <a:cs typeface="Times New Roman"/>
              </a:rPr>
              <a:t>• Not for people to take action ​</a:t>
            </a:r>
          </a:p>
          <a:p>
            <a:r>
              <a:rPr lang="en-US" dirty="0"/>
              <a:t>​</a:t>
            </a:r>
          </a:p>
        </p:txBody>
      </p:sp>
      <p:sp>
        <p:nvSpPr>
          <p:cNvPr id="3" name="Oval 2">
            <a:extLst>
              <a:ext uri="{FF2B5EF4-FFF2-40B4-BE49-F238E27FC236}">
                <a16:creationId xmlns:a16="http://schemas.microsoft.com/office/drawing/2014/main" id="{20ED8594-EDF9-9A90-14F1-9577EE0ED5FB}"/>
              </a:ext>
            </a:extLst>
          </p:cNvPr>
          <p:cNvSpPr/>
          <p:nvPr/>
        </p:nvSpPr>
        <p:spPr>
          <a:xfrm>
            <a:off x="9441712" y="1209115"/>
            <a:ext cx="1414130" cy="1300169"/>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2167B34-44B4-C752-DEFA-F018ECA492D6}"/>
              </a:ext>
            </a:extLst>
          </p:cNvPr>
          <p:cNvSpPr txBox="1"/>
          <p:nvPr/>
        </p:nvSpPr>
        <p:spPr>
          <a:xfrm>
            <a:off x="9441712" y="1371600"/>
            <a:ext cx="16055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latin typeface="Times New Roman"/>
                <a:cs typeface="Times New Roman"/>
              </a:rPr>
              <a:t>Promotion</a:t>
            </a:r>
            <a:r>
              <a:rPr lang="en-GB" sz="2000" b="1" dirty="0">
                <a:solidFill>
                  <a:schemeClr val="accent6"/>
                </a:solidFill>
                <a:latin typeface="Times New Roman"/>
                <a:cs typeface="Times New Roman"/>
              </a:rPr>
              <a:t> </a:t>
            </a:r>
            <a:r>
              <a:rPr lang="en-GB" sz="3600" b="1" dirty="0">
                <a:solidFill>
                  <a:schemeClr val="accent6"/>
                </a:solidFill>
                <a:latin typeface="Times New Roman"/>
                <a:cs typeface="Times New Roman"/>
              </a:rPr>
              <a:t> </a:t>
            </a:r>
          </a:p>
        </p:txBody>
      </p:sp>
    </p:spTree>
    <p:extLst>
      <p:ext uri="{BB962C8B-B14F-4D97-AF65-F5344CB8AC3E}">
        <p14:creationId xmlns:p14="http://schemas.microsoft.com/office/powerpoint/2010/main" val="140501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DC80C9-D4DE-CC2A-61A3-F720D907B4E6}"/>
              </a:ext>
            </a:extLst>
          </p:cNvPr>
          <p:cNvSpPr txBox="1"/>
          <p:nvPr/>
        </p:nvSpPr>
        <p:spPr>
          <a:xfrm>
            <a:off x="578224" y="443753"/>
            <a:ext cx="7270375"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2">
                    <a:lumMod val="50000"/>
                    <a:lumOff val="50000"/>
                  </a:schemeClr>
                </a:solidFill>
                <a:latin typeface="Times New Roman"/>
                <a:cs typeface="Times New Roman"/>
              </a:rPr>
              <a:t>Dual Pricing Approach</a:t>
            </a:r>
            <a:endParaRPr lang="en-US" sz="2400" dirty="0">
              <a:solidFill>
                <a:schemeClr val="tx2">
                  <a:lumMod val="50000"/>
                  <a:lumOff val="50000"/>
                </a:schemeClr>
              </a:solidFill>
              <a:latin typeface="Times New Roman"/>
              <a:cs typeface="Times New Roman"/>
            </a:endParaRPr>
          </a:p>
          <a:p>
            <a:pPr marL="0"/>
            <a:endParaRPr lang="en-US" b="1" dirty="0">
              <a:latin typeface="Times New Roman"/>
              <a:cs typeface="Times New Roman"/>
            </a:endParaRPr>
          </a:p>
          <a:p>
            <a:pPr marL="0" lvl="1"/>
            <a:r>
              <a:rPr lang="en-US" dirty="0">
                <a:latin typeface="Times New Roman"/>
                <a:cs typeface="Times New Roman"/>
              </a:rPr>
              <a:t>Cost-based and value-based considerations.</a:t>
            </a:r>
          </a:p>
          <a:p>
            <a:endParaRPr lang="en-US" b="1" dirty="0">
              <a:latin typeface="Times New Roman"/>
              <a:cs typeface="Times New Roman"/>
            </a:endParaRPr>
          </a:p>
          <a:p>
            <a:pPr marL="228600" lvl="1" indent="-228600">
              <a:buFont typeface=""/>
              <a:buAutoNum type="arabicPeriod"/>
            </a:pPr>
            <a:r>
              <a:rPr lang="en-US" dirty="0">
                <a:latin typeface="Times New Roman"/>
                <a:cs typeface="Times New Roman"/>
              </a:rPr>
              <a:t>Development costs: $604.5M in 2022.</a:t>
            </a:r>
          </a:p>
          <a:p>
            <a:pPr marL="228600" lvl="1" indent="-228600">
              <a:buFont typeface=""/>
              <a:buAutoNum type="arabicPeriod"/>
            </a:pPr>
            <a:r>
              <a:rPr lang="en-US" dirty="0">
                <a:latin typeface="Times New Roman"/>
                <a:cs typeface="Times New Roman"/>
              </a:rPr>
              <a:t>Focus on app functionality and user experience.</a:t>
            </a:r>
          </a:p>
          <a:p>
            <a:pPr marL="0" lvl="1"/>
            <a:endParaRPr lang="en-US" dirty="0">
              <a:latin typeface="Times New Roman"/>
              <a:cs typeface="Times New Roman"/>
            </a:endParaRPr>
          </a:p>
          <a:p>
            <a:r>
              <a:rPr lang="en-US" sz="2400" b="1" dirty="0">
                <a:solidFill>
                  <a:schemeClr val="tx2">
                    <a:lumMod val="50000"/>
                    <a:lumOff val="50000"/>
                  </a:schemeClr>
                </a:solidFill>
                <a:latin typeface="Times New Roman"/>
                <a:cs typeface="Times New Roman"/>
              </a:rPr>
              <a:t>Operating Expenses</a:t>
            </a:r>
          </a:p>
          <a:p>
            <a:endParaRPr lang="en-US" b="1" dirty="0">
              <a:latin typeface="Times New Roman"/>
              <a:cs typeface="Times New Roman"/>
            </a:endParaRPr>
          </a:p>
          <a:p>
            <a:pPr marL="228600" lvl="1" indent="-228600">
              <a:buFont typeface=""/>
              <a:buAutoNum type="arabicPeriod"/>
            </a:pPr>
            <a:r>
              <a:rPr lang="en-US" dirty="0">
                <a:latin typeface="Times New Roman"/>
                <a:cs typeface="Times New Roman"/>
              </a:rPr>
              <a:t>Distribution costs driving $4.7B in revenue expenses (51.7% increase YoY).</a:t>
            </a:r>
          </a:p>
          <a:p>
            <a:pPr marL="228600" lvl="1" indent="-228600">
              <a:buFont typeface=""/>
              <a:buAutoNum type="arabicPeriod"/>
            </a:pPr>
            <a:r>
              <a:rPr lang="en-US" dirty="0">
                <a:latin typeface="Times New Roman"/>
                <a:cs typeface="Times New Roman"/>
              </a:rPr>
              <a:t>Sales and marketing spend: $1.2B (85.6% increase YoY).</a:t>
            </a:r>
          </a:p>
          <a:p>
            <a:pPr marL="0" lvl="1"/>
            <a:endParaRPr lang="en-US" dirty="0">
              <a:latin typeface="Times New Roman"/>
              <a:cs typeface="Times New Roman"/>
            </a:endParaRPr>
          </a:p>
          <a:p>
            <a:r>
              <a:rPr lang="en-US" sz="2400" b="1" dirty="0">
                <a:solidFill>
                  <a:schemeClr val="tx2">
                    <a:lumMod val="50000"/>
                    <a:lumOff val="50000"/>
                  </a:schemeClr>
                </a:solidFill>
                <a:latin typeface="Times New Roman"/>
                <a:cs typeface="Times New Roman"/>
              </a:rPr>
              <a:t>Flexible Fare Options</a:t>
            </a:r>
          </a:p>
          <a:p>
            <a:endParaRPr lang="en-US" b="1" dirty="0">
              <a:latin typeface="Times New Roman"/>
              <a:cs typeface="Times New Roman"/>
            </a:endParaRPr>
          </a:p>
          <a:p>
            <a:pPr marL="228600" lvl="1" indent="-228600">
              <a:buFont typeface=""/>
              <a:buAutoNum type="arabicPeriod"/>
            </a:pPr>
            <a:r>
              <a:rPr lang="en-US" dirty="0">
                <a:latin typeface="Times New Roman"/>
                <a:cs typeface="Times New Roman"/>
              </a:rPr>
              <a:t>Varied ride types with demand-responsive pricing.</a:t>
            </a:r>
          </a:p>
          <a:p>
            <a:pPr marL="228600" lvl="1" indent="-228600">
              <a:buFont typeface=""/>
              <a:buAutoNum type="arabicPeriod"/>
            </a:pPr>
            <a:r>
              <a:rPr lang="en-US" dirty="0">
                <a:latin typeface="Times New Roman"/>
                <a:cs typeface="Times New Roman"/>
              </a:rPr>
              <a:t>Average ride cost: $15.20 in the U.S.</a:t>
            </a:r>
          </a:p>
          <a:p>
            <a:endParaRPr lang="en-US" dirty="0">
              <a:latin typeface="Times New Roman"/>
              <a:cs typeface="Times New Roman"/>
            </a:endParaRPr>
          </a:p>
          <a:p>
            <a:pPr marL="0"/>
            <a:r>
              <a:rPr lang="en-US" dirty="0">
                <a:latin typeface="Times New Roman"/>
                <a:cs typeface="Times New Roman"/>
              </a:rPr>
              <a:t>Surge pricing during peak demand.</a:t>
            </a:r>
            <a:endParaRPr lang="en-US" b="1" dirty="0">
              <a:latin typeface="Times New Roman"/>
              <a:cs typeface="Times New Roman"/>
            </a:endParaRPr>
          </a:p>
          <a:p>
            <a:endParaRPr lang="en-US" dirty="0"/>
          </a:p>
        </p:txBody>
      </p:sp>
      <p:sp>
        <p:nvSpPr>
          <p:cNvPr id="6" name="TextBox 5">
            <a:extLst>
              <a:ext uri="{FF2B5EF4-FFF2-40B4-BE49-F238E27FC236}">
                <a16:creationId xmlns:a16="http://schemas.microsoft.com/office/drawing/2014/main" id="{1AA35BFD-7203-BA3F-8DF0-1D7246E328E3}"/>
              </a:ext>
            </a:extLst>
          </p:cNvPr>
          <p:cNvSpPr txBox="1"/>
          <p:nvPr/>
        </p:nvSpPr>
        <p:spPr>
          <a:xfrm>
            <a:off x="6407115" y="571498"/>
            <a:ext cx="197223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solidFill>
                  <a:schemeClr val="accent6"/>
                </a:solidFill>
                <a:latin typeface="Times New Roman"/>
                <a:cs typeface="Times New Roman"/>
              </a:rPr>
              <a:t> </a:t>
            </a:r>
            <a:r>
              <a:rPr lang="en-GB" sz="4000" b="1" dirty="0">
                <a:solidFill>
                  <a:schemeClr val="accent6"/>
                </a:solidFill>
                <a:latin typeface="Times New Roman"/>
                <a:cs typeface="Times New Roman"/>
              </a:rPr>
              <a:t> </a:t>
            </a:r>
          </a:p>
        </p:txBody>
      </p:sp>
      <p:pic>
        <p:nvPicPr>
          <p:cNvPr id="8" name="Picture 7" descr="A screenshot of a car on a map&#10;&#10;Description automatically generated">
            <a:extLst>
              <a:ext uri="{FF2B5EF4-FFF2-40B4-BE49-F238E27FC236}">
                <a16:creationId xmlns:a16="http://schemas.microsoft.com/office/drawing/2014/main" id="{5D3DD900-7CE2-68D5-59F3-6CE5ED2F844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61564" y="2520949"/>
            <a:ext cx="3574472" cy="2835748"/>
          </a:xfrm>
          <a:prstGeom prst="rect">
            <a:avLst/>
          </a:prstGeom>
        </p:spPr>
      </p:pic>
      <p:sp>
        <p:nvSpPr>
          <p:cNvPr id="10" name="Oval 9">
            <a:extLst>
              <a:ext uri="{FF2B5EF4-FFF2-40B4-BE49-F238E27FC236}">
                <a16:creationId xmlns:a16="http://schemas.microsoft.com/office/drawing/2014/main" id="{A6196DB2-0B7C-4CDB-3339-37807172C786}"/>
              </a:ext>
            </a:extLst>
          </p:cNvPr>
          <p:cNvSpPr/>
          <p:nvPr/>
        </p:nvSpPr>
        <p:spPr>
          <a:xfrm>
            <a:off x="8970511" y="329900"/>
            <a:ext cx="1545088" cy="1374209"/>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ysClr val="windowText" lastClr="000000"/>
                </a:solidFill>
                <a:latin typeface="Times New Roman"/>
                <a:cs typeface="Times New Roman"/>
              </a:rPr>
              <a:t>Price</a:t>
            </a:r>
            <a:r>
              <a:rPr lang="en-GB" sz="1800" b="1" dirty="0">
                <a:solidFill>
                  <a:schemeClr val="accent6"/>
                </a:solidFill>
                <a:latin typeface="Times New Roman"/>
                <a:cs typeface="Times New Roman"/>
              </a:rPr>
              <a:t> </a:t>
            </a:r>
            <a:endParaRPr lang="en-US" dirty="0"/>
          </a:p>
        </p:txBody>
      </p:sp>
    </p:spTree>
    <p:extLst>
      <p:ext uri="{BB962C8B-B14F-4D97-AF65-F5344CB8AC3E}">
        <p14:creationId xmlns:p14="http://schemas.microsoft.com/office/powerpoint/2010/main" val="359779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82CB-9EAD-0E02-9A2E-7BB90BB796B9}"/>
              </a:ext>
            </a:extLst>
          </p:cNvPr>
          <p:cNvSpPr>
            <a:spLocks noGrp="1"/>
          </p:cNvSpPr>
          <p:nvPr>
            <p:ph type="title"/>
          </p:nvPr>
        </p:nvSpPr>
        <p:spPr>
          <a:xfrm>
            <a:off x="3374951" y="36517"/>
            <a:ext cx="4265428" cy="754910"/>
          </a:xfrm>
        </p:spPr>
        <p:txBody>
          <a:bodyPr/>
          <a:lstStyle/>
          <a:p>
            <a:r>
              <a:rPr lang="en-US" dirty="0">
                <a:latin typeface="Times New Roman" panose="02020603050405020304" pitchFamily="18" charset="0"/>
                <a:cs typeface="Times New Roman" panose="02020603050405020304" pitchFamily="18" charset="0"/>
              </a:rPr>
              <a:t>SWOT Analysis </a:t>
            </a:r>
          </a:p>
        </p:txBody>
      </p:sp>
      <p:cxnSp>
        <p:nvCxnSpPr>
          <p:cNvPr id="5" name="Straight Connector 4">
            <a:extLst>
              <a:ext uri="{FF2B5EF4-FFF2-40B4-BE49-F238E27FC236}">
                <a16:creationId xmlns:a16="http://schemas.microsoft.com/office/drawing/2014/main" id="{421020D6-620E-8AFC-B657-34DAE1E1A01B}"/>
              </a:ext>
            </a:extLst>
          </p:cNvPr>
          <p:cNvCxnSpPr>
            <a:cxnSpLocks/>
          </p:cNvCxnSpPr>
          <p:nvPr/>
        </p:nvCxnSpPr>
        <p:spPr>
          <a:xfrm>
            <a:off x="5507665" y="871870"/>
            <a:ext cx="0" cy="57522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07EA9684-2843-24A2-1F62-4E079A6B4739}"/>
              </a:ext>
            </a:extLst>
          </p:cNvPr>
          <p:cNvCxnSpPr>
            <a:cxnSpLocks/>
          </p:cNvCxnSpPr>
          <p:nvPr/>
        </p:nvCxnSpPr>
        <p:spPr>
          <a:xfrm>
            <a:off x="976423" y="3689497"/>
            <a:ext cx="9539177"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B4F496D-4D5D-4637-B86B-1FFE4D953EDB}"/>
              </a:ext>
            </a:extLst>
          </p:cNvPr>
          <p:cNvSpPr txBox="1"/>
          <p:nvPr/>
        </p:nvSpPr>
        <p:spPr>
          <a:xfrm>
            <a:off x="976423" y="956231"/>
            <a:ext cx="1187184" cy="369332"/>
          </a:xfrm>
          <a:prstGeom prst="rect">
            <a:avLst/>
          </a:prstGeom>
          <a:noFill/>
        </p:spPr>
        <p:txBody>
          <a:bodyPr wrap="none" rtlCol="0">
            <a:spAutoFit/>
          </a:bodyPr>
          <a:lstStyle/>
          <a:p>
            <a:r>
              <a:rPr lang="en-US" b="1" dirty="0">
                <a:solidFill>
                  <a:schemeClr val="accent1"/>
                </a:solidFill>
                <a:latin typeface="Times New Roman" panose="02020603050405020304" pitchFamily="18" charset="0"/>
                <a:cs typeface="Times New Roman" panose="02020603050405020304" pitchFamily="18" charset="0"/>
              </a:rPr>
              <a:t>Strengths </a:t>
            </a:r>
          </a:p>
        </p:txBody>
      </p:sp>
      <p:sp>
        <p:nvSpPr>
          <p:cNvPr id="15" name="TextBox 14">
            <a:extLst>
              <a:ext uri="{FF2B5EF4-FFF2-40B4-BE49-F238E27FC236}">
                <a16:creationId xmlns:a16="http://schemas.microsoft.com/office/drawing/2014/main" id="{62093C15-995E-078D-E708-C47BF5B6A047}"/>
              </a:ext>
            </a:extLst>
          </p:cNvPr>
          <p:cNvSpPr txBox="1"/>
          <p:nvPr/>
        </p:nvSpPr>
        <p:spPr>
          <a:xfrm>
            <a:off x="976423" y="4038967"/>
            <a:ext cx="1627369" cy="369332"/>
          </a:xfrm>
          <a:prstGeom prst="rect">
            <a:avLst/>
          </a:prstGeom>
          <a:noFill/>
        </p:spPr>
        <p:txBody>
          <a:bodyPr wrap="none" rtlCol="0">
            <a:spAutoFit/>
          </a:bodyPr>
          <a:lstStyle/>
          <a:p>
            <a:r>
              <a:rPr lang="en-US" b="1" dirty="0">
                <a:solidFill>
                  <a:schemeClr val="accent1"/>
                </a:solidFill>
                <a:latin typeface="Times New Roman" panose="02020603050405020304" pitchFamily="18" charset="0"/>
                <a:cs typeface="Times New Roman" panose="02020603050405020304" pitchFamily="18" charset="0"/>
              </a:rPr>
              <a:t>Opportunities </a:t>
            </a:r>
          </a:p>
        </p:txBody>
      </p:sp>
      <p:sp>
        <p:nvSpPr>
          <p:cNvPr id="16" name="TextBox 15">
            <a:extLst>
              <a:ext uri="{FF2B5EF4-FFF2-40B4-BE49-F238E27FC236}">
                <a16:creationId xmlns:a16="http://schemas.microsoft.com/office/drawing/2014/main" id="{64C23A07-2BFA-4647-4C8F-AF4A752CE832}"/>
              </a:ext>
            </a:extLst>
          </p:cNvPr>
          <p:cNvSpPr txBox="1"/>
          <p:nvPr/>
        </p:nvSpPr>
        <p:spPr>
          <a:xfrm>
            <a:off x="6096000" y="4038967"/>
            <a:ext cx="1007648" cy="369332"/>
          </a:xfrm>
          <a:prstGeom prst="rect">
            <a:avLst/>
          </a:prstGeom>
          <a:noFill/>
        </p:spPr>
        <p:txBody>
          <a:bodyPr wrap="none" rtlCol="0">
            <a:spAutoFit/>
          </a:bodyPr>
          <a:lstStyle/>
          <a:p>
            <a:r>
              <a:rPr lang="en-US" b="1" dirty="0">
                <a:solidFill>
                  <a:schemeClr val="accent1"/>
                </a:solidFill>
                <a:latin typeface="Times New Roman" panose="02020603050405020304" pitchFamily="18" charset="0"/>
                <a:cs typeface="Times New Roman" panose="02020603050405020304" pitchFamily="18" charset="0"/>
              </a:rPr>
              <a:t>Threats </a:t>
            </a:r>
          </a:p>
        </p:txBody>
      </p:sp>
      <p:sp>
        <p:nvSpPr>
          <p:cNvPr id="17" name="TextBox 16">
            <a:extLst>
              <a:ext uri="{FF2B5EF4-FFF2-40B4-BE49-F238E27FC236}">
                <a16:creationId xmlns:a16="http://schemas.microsoft.com/office/drawing/2014/main" id="{DFF852AD-4907-8053-F7FB-EF5FAA6AAD8C}"/>
              </a:ext>
            </a:extLst>
          </p:cNvPr>
          <p:cNvSpPr txBox="1"/>
          <p:nvPr/>
        </p:nvSpPr>
        <p:spPr>
          <a:xfrm>
            <a:off x="6096000" y="956231"/>
            <a:ext cx="1159356" cy="369332"/>
          </a:xfrm>
          <a:prstGeom prst="rect">
            <a:avLst/>
          </a:prstGeom>
          <a:noFill/>
        </p:spPr>
        <p:txBody>
          <a:bodyPr wrap="none" rtlCol="0">
            <a:spAutoFit/>
          </a:bodyPr>
          <a:lstStyle/>
          <a:p>
            <a:r>
              <a:rPr lang="en-US" b="1" dirty="0">
                <a:solidFill>
                  <a:schemeClr val="accent1"/>
                </a:solidFill>
                <a:latin typeface="Times New Roman" panose="02020603050405020304" pitchFamily="18" charset="0"/>
                <a:cs typeface="Times New Roman" panose="02020603050405020304" pitchFamily="18" charset="0"/>
              </a:rPr>
              <a:t>Weakness</a:t>
            </a:r>
          </a:p>
        </p:txBody>
      </p:sp>
      <p:sp>
        <p:nvSpPr>
          <p:cNvPr id="4" name="TextBox 3">
            <a:extLst>
              <a:ext uri="{FF2B5EF4-FFF2-40B4-BE49-F238E27FC236}">
                <a16:creationId xmlns:a16="http://schemas.microsoft.com/office/drawing/2014/main" id="{5BBCC0B2-77D2-D7EA-95D7-8088B01544B5}"/>
              </a:ext>
            </a:extLst>
          </p:cNvPr>
          <p:cNvSpPr txBox="1"/>
          <p:nvPr/>
        </p:nvSpPr>
        <p:spPr>
          <a:xfrm>
            <a:off x="880170" y="1728907"/>
            <a:ext cx="4404097" cy="1323439"/>
          </a:xfrm>
          <a:prstGeom prst="rect">
            <a:avLst/>
          </a:prstGeom>
          <a:noFill/>
        </p:spPr>
        <p:txBody>
          <a:bodyPr wrap="square">
            <a:spAutoFit/>
          </a:bodyPr>
          <a:lstStyle/>
          <a:p>
            <a:pPr marL="171450" indent="-171450">
              <a:buFont typeface="Arial" panose="020B0604020202020204" pitchFamily="34" charset="0"/>
              <a:buChar char="•"/>
            </a:pPr>
            <a:r>
              <a:rPr lang="en-US" sz="1600" dirty="0"/>
              <a:t>Strong Brand, Recognizable Nationwide</a:t>
            </a:r>
          </a:p>
          <a:p>
            <a:pPr marL="171450" indent="-171450">
              <a:buFont typeface="Arial" panose="020B0604020202020204" pitchFamily="34" charset="0"/>
              <a:buChar char="•"/>
            </a:pPr>
            <a:r>
              <a:rPr lang="en-US" sz="1600" dirty="0"/>
              <a:t>Loyal Customers, User-Friendly Interface</a:t>
            </a:r>
          </a:p>
          <a:p>
            <a:pPr marL="171450" indent="-171450">
              <a:buFont typeface="Arial" panose="020B0604020202020204" pitchFamily="34" charset="0"/>
              <a:buChar char="•"/>
            </a:pPr>
            <a:r>
              <a:rPr lang="en-US" sz="1600" dirty="0"/>
              <a:t>Innovative Services Expand Offerings</a:t>
            </a:r>
          </a:p>
          <a:p>
            <a:pPr marL="171450" indent="-171450">
              <a:buFont typeface="Arial" panose="020B0604020202020204" pitchFamily="34" charset="0"/>
              <a:buChar char="•"/>
            </a:pPr>
            <a:r>
              <a:rPr lang="en-US" sz="1600" dirty="0"/>
              <a:t>Advanced Technology that enhances Efficiency</a:t>
            </a:r>
            <a:endParaRPr lang="en-IN" sz="1600" dirty="0"/>
          </a:p>
        </p:txBody>
      </p:sp>
      <p:sp>
        <p:nvSpPr>
          <p:cNvPr id="7" name="TextBox 6">
            <a:extLst>
              <a:ext uri="{FF2B5EF4-FFF2-40B4-BE49-F238E27FC236}">
                <a16:creationId xmlns:a16="http://schemas.microsoft.com/office/drawing/2014/main" id="{1BCDEE70-445A-B43B-2199-65225102BC2C}"/>
              </a:ext>
            </a:extLst>
          </p:cNvPr>
          <p:cNvSpPr txBox="1"/>
          <p:nvPr/>
        </p:nvSpPr>
        <p:spPr>
          <a:xfrm>
            <a:off x="5869733" y="1676532"/>
            <a:ext cx="4424703" cy="1323439"/>
          </a:xfrm>
          <a:prstGeom prst="rect">
            <a:avLst/>
          </a:prstGeom>
          <a:noFill/>
        </p:spPr>
        <p:txBody>
          <a:bodyPr wrap="square">
            <a:spAutoFit/>
          </a:bodyPr>
          <a:lstStyle/>
          <a:p>
            <a:pPr marL="171450" indent="-171450">
              <a:buFont typeface="Arial" panose="020B0604020202020204" pitchFamily="34" charset="0"/>
              <a:buChar char="•"/>
            </a:pPr>
            <a:r>
              <a:rPr lang="en-US" sz="1600" dirty="0"/>
              <a:t>Puny funding compared to Uber.</a:t>
            </a:r>
          </a:p>
          <a:p>
            <a:pPr marL="171450" indent="-171450">
              <a:buFont typeface="Arial" panose="020B0604020202020204" pitchFamily="34" charset="0"/>
              <a:buChar char="•"/>
            </a:pPr>
            <a:r>
              <a:rPr lang="en-US" sz="1600" dirty="0"/>
              <a:t>Same service as Uber.</a:t>
            </a:r>
          </a:p>
          <a:p>
            <a:pPr marL="171450" indent="-171450">
              <a:buFont typeface="Arial" panose="020B0604020202020204" pitchFamily="34" charset="0"/>
              <a:buChar char="•"/>
            </a:pPr>
            <a:r>
              <a:rPr lang="en-US" sz="1600" dirty="0"/>
              <a:t>Limited Focus, High Operational Costs</a:t>
            </a:r>
          </a:p>
          <a:p>
            <a:pPr marL="171450" indent="-171450">
              <a:buFont typeface="Arial" panose="020B0604020202020204" pitchFamily="34" charset="0"/>
              <a:buChar char="•"/>
            </a:pPr>
            <a:r>
              <a:rPr lang="en-US" sz="1600" dirty="0"/>
              <a:t>Regulatory Hurdles, Intense Market Competition</a:t>
            </a:r>
            <a:endParaRPr lang="en-IN" sz="1600" dirty="0"/>
          </a:p>
        </p:txBody>
      </p:sp>
      <p:sp>
        <p:nvSpPr>
          <p:cNvPr id="9" name="TextBox 8">
            <a:extLst>
              <a:ext uri="{FF2B5EF4-FFF2-40B4-BE49-F238E27FC236}">
                <a16:creationId xmlns:a16="http://schemas.microsoft.com/office/drawing/2014/main" id="{13D79981-99E4-ED3F-03F5-47C77E512D4C}"/>
              </a:ext>
            </a:extLst>
          </p:cNvPr>
          <p:cNvSpPr txBox="1"/>
          <p:nvPr/>
        </p:nvSpPr>
        <p:spPr>
          <a:xfrm>
            <a:off x="880169" y="4626977"/>
            <a:ext cx="4404097" cy="1323439"/>
          </a:xfrm>
          <a:prstGeom prst="rect">
            <a:avLst/>
          </a:prstGeom>
          <a:noFill/>
        </p:spPr>
        <p:txBody>
          <a:bodyPr wrap="square">
            <a:spAutoFit/>
          </a:bodyPr>
          <a:lstStyle/>
          <a:p>
            <a:pPr marL="285750" indent="-285750">
              <a:buFont typeface="Arial" panose="020B0604020202020204" pitchFamily="34" charset="0"/>
              <a:buChar char="•"/>
            </a:pPr>
            <a:r>
              <a:rPr lang="en-IN" sz="1600" dirty="0"/>
              <a:t>Global Expansion and Service Diversification</a:t>
            </a:r>
          </a:p>
          <a:p>
            <a:pPr marL="285750" indent="-285750">
              <a:buFont typeface="Arial" panose="020B0604020202020204" pitchFamily="34" charset="0"/>
              <a:buChar char="•"/>
            </a:pPr>
            <a:r>
              <a:rPr lang="en-IN" sz="1600" dirty="0"/>
              <a:t>Strategic Partnerships and Market Focus</a:t>
            </a:r>
          </a:p>
          <a:p>
            <a:pPr marL="285750" indent="-285750">
              <a:buFont typeface="Arial" panose="020B0604020202020204" pitchFamily="34" charset="0"/>
              <a:buChar char="•"/>
            </a:pPr>
            <a:r>
              <a:rPr lang="en-IN" sz="1600" dirty="0"/>
              <a:t>Technological Innovations and Business Evolution</a:t>
            </a:r>
          </a:p>
          <a:p>
            <a:pPr marL="285750" indent="-285750">
              <a:buFont typeface="Arial" panose="020B0604020202020204" pitchFamily="34" charset="0"/>
              <a:buChar char="•"/>
            </a:pPr>
            <a:r>
              <a:rPr lang="en-IN" sz="1600" dirty="0"/>
              <a:t>Operational Efficiency and Revenue Streams</a:t>
            </a:r>
          </a:p>
        </p:txBody>
      </p:sp>
      <p:sp>
        <p:nvSpPr>
          <p:cNvPr id="11" name="TextBox 10">
            <a:extLst>
              <a:ext uri="{FF2B5EF4-FFF2-40B4-BE49-F238E27FC236}">
                <a16:creationId xmlns:a16="http://schemas.microsoft.com/office/drawing/2014/main" id="{7A043E1D-04C1-0574-8F87-DDF4ECCD9C1D}"/>
              </a:ext>
            </a:extLst>
          </p:cNvPr>
          <p:cNvSpPr txBox="1"/>
          <p:nvPr/>
        </p:nvSpPr>
        <p:spPr>
          <a:xfrm>
            <a:off x="5869733" y="4588330"/>
            <a:ext cx="4236793" cy="1323439"/>
          </a:xfrm>
          <a:prstGeom prst="rect">
            <a:avLst/>
          </a:prstGeom>
          <a:noFill/>
        </p:spPr>
        <p:txBody>
          <a:bodyPr wrap="square">
            <a:spAutoFit/>
          </a:bodyPr>
          <a:lstStyle/>
          <a:p>
            <a:pPr marL="285750" indent="-285750">
              <a:buFont typeface="Arial" panose="020B0604020202020204" pitchFamily="34" charset="0"/>
              <a:buChar char="•"/>
            </a:pPr>
            <a:r>
              <a:rPr lang="en-IN" sz="1600" dirty="0"/>
              <a:t>Regulatory Changes, Economic Shifts</a:t>
            </a:r>
          </a:p>
          <a:p>
            <a:pPr marL="285750" indent="-285750">
              <a:buFont typeface="Arial" panose="020B0604020202020204" pitchFamily="34" charset="0"/>
              <a:buChar char="•"/>
            </a:pPr>
            <a:r>
              <a:rPr lang="en-IN" sz="1600" dirty="0"/>
              <a:t>Tech Disruptions, Legal Battles</a:t>
            </a:r>
          </a:p>
          <a:p>
            <a:pPr marL="285750" indent="-285750">
              <a:buFont typeface="Arial" panose="020B0604020202020204" pitchFamily="34" charset="0"/>
              <a:buChar char="•"/>
            </a:pPr>
            <a:r>
              <a:rPr lang="en-IN" sz="1600" dirty="0"/>
              <a:t>Policy Shifts and Environmental Concerns</a:t>
            </a:r>
          </a:p>
          <a:p>
            <a:pPr marL="285750" indent="-285750">
              <a:buFont typeface="Arial" panose="020B0604020202020204" pitchFamily="34" charset="0"/>
              <a:buChar char="•"/>
            </a:pPr>
            <a:r>
              <a:rPr lang="en-IN" sz="1600" dirty="0"/>
              <a:t>Intense Competition, Consumer </a:t>
            </a:r>
            <a:r>
              <a:rPr lang="en-IN" sz="1600" dirty="0" err="1"/>
              <a:t>Behavior</a:t>
            </a:r>
            <a:r>
              <a:rPr lang="en-IN" sz="1600" dirty="0"/>
              <a:t> Trends</a:t>
            </a:r>
          </a:p>
        </p:txBody>
      </p:sp>
    </p:spTree>
    <p:extLst>
      <p:ext uri="{BB962C8B-B14F-4D97-AF65-F5344CB8AC3E}">
        <p14:creationId xmlns:p14="http://schemas.microsoft.com/office/powerpoint/2010/main" val="402626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ket Segmentation Strategies | Types of Segmentation Strategies">
            <a:extLst>
              <a:ext uri="{FF2B5EF4-FFF2-40B4-BE49-F238E27FC236}">
                <a16:creationId xmlns:a16="http://schemas.microsoft.com/office/drawing/2014/main" id="{0A6B8473-228E-9E9C-932E-8E58245375A2}"/>
              </a:ext>
            </a:extLst>
          </p:cNvPr>
          <p:cNvPicPr>
            <a:picLocks noChangeAspect="1"/>
          </p:cNvPicPr>
          <p:nvPr/>
        </p:nvPicPr>
        <p:blipFill>
          <a:blip r:embed="rId3"/>
          <a:stretch>
            <a:fillRect/>
          </a:stretch>
        </p:blipFill>
        <p:spPr>
          <a:xfrm>
            <a:off x="0" y="1979989"/>
            <a:ext cx="3099489" cy="2898021"/>
          </a:xfrm>
          <a:prstGeom prst="rect">
            <a:avLst/>
          </a:prstGeom>
        </p:spPr>
      </p:pic>
      <p:graphicFrame>
        <p:nvGraphicFramePr>
          <p:cNvPr id="8" name="Content Placeholder 7">
            <a:extLst>
              <a:ext uri="{FF2B5EF4-FFF2-40B4-BE49-F238E27FC236}">
                <a16:creationId xmlns:a16="http://schemas.microsoft.com/office/drawing/2014/main" id="{112C8364-6622-4115-C961-5FA51B5A772B}"/>
              </a:ext>
            </a:extLst>
          </p:cNvPr>
          <p:cNvGraphicFramePr>
            <a:graphicFrameLocks noGrp="1"/>
          </p:cNvGraphicFramePr>
          <p:nvPr>
            <p:ph idx="1"/>
            <p:extLst>
              <p:ext uri="{D42A27DB-BD31-4B8C-83A1-F6EECF244321}">
                <p14:modId xmlns:p14="http://schemas.microsoft.com/office/powerpoint/2010/main" val="3011279626"/>
              </p:ext>
            </p:extLst>
          </p:nvPr>
        </p:nvGraphicFramePr>
        <p:xfrm>
          <a:off x="5183347" y="1987862"/>
          <a:ext cx="6544994" cy="4473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4BF8A329-68B8-6EE5-03A6-8FC39528C0AC}"/>
              </a:ext>
            </a:extLst>
          </p:cNvPr>
          <p:cNvSpPr/>
          <p:nvPr/>
        </p:nvSpPr>
        <p:spPr>
          <a:xfrm>
            <a:off x="193073" y="214620"/>
            <a:ext cx="6782627" cy="923330"/>
          </a:xfrm>
          <a:prstGeom prst="rect">
            <a:avLst/>
          </a:prstGeom>
          <a:noFill/>
        </p:spPr>
        <p:txBody>
          <a:bodyPr wrap="none" lIns="91440" tIns="45720" rIns="91440" bIns="45720">
            <a:spAutoFit/>
          </a:bodyPr>
          <a:lstStyle/>
          <a:p>
            <a:pPr algn="ctr"/>
            <a:r>
              <a:rPr lang="en-US" sz="5400" dirty="0">
                <a:ln w="0"/>
                <a:solidFill>
                  <a:schemeClr val="bg2">
                    <a:lumMod val="10000"/>
                  </a:schemeClr>
                </a:solidFill>
                <a:effectLst>
                  <a:outerShdw blurRad="38100" dist="25400" dir="5400000" algn="ctr" rotWithShape="0">
                    <a:srgbClr val="6E747A">
                      <a:alpha val="43000"/>
                    </a:srgbClr>
                  </a:outerShdw>
                </a:effectLst>
                <a:latin typeface="Times New Roman" panose="02020603050405020304" pitchFamily="18" charset="0"/>
                <a:ea typeface="+mj-lt"/>
                <a:cs typeface="Times New Roman" panose="02020603050405020304" pitchFamily="18" charset="0"/>
              </a:rPr>
              <a:t>S</a:t>
            </a:r>
            <a:r>
              <a:rPr lang="en-US" sz="5400" b="0" cap="none" spc="0" dirty="0">
                <a:ln w="0"/>
                <a:solidFill>
                  <a:schemeClr val="bg2">
                    <a:lumMod val="10000"/>
                  </a:schemeClr>
                </a:solidFill>
                <a:effectLst>
                  <a:outerShdw blurRad="38100" dist="25400" dir="5400000" algn="ctr" rotWithShape="0">
                    <a:srgbClr val="6E747A">
                      <a:alpha val="43000"/>
                    </a:srgbClr>
                  </a:outerShdw>
                </a:effectLst>
                <a:latin typeface="Times New Roman" panose="02020603050405020304" pitchFamily="18" charset="0"/>
                <a:ea typeface="+mj-lt"/>
                <a:cs typeface="Times New Roman" panose="02020603050405020304" pitchFamily="18" charset="0"/>
              </a:rPr>
              <a:t>egmentation strategies</a:t>
            </a:r>
            <a:endParaRPr lang="en-US" sz="5400" b="0" cap="none" spc="0" dirty="0">
              <a:ln w="0"/>
              <a:solidFill>
                <a:schemeClr val="bg2">
                  <a:lumMod val="10000"/>
                </a:schemeClr>
              </a:solidFill>
              <a:effectLst>
                <a:outerShdw blurRad="38100" dist="25400" dir="5400000" algn="ctr" rotWithShape="0">
                  <a:srgbClr val="6E747A">
                    <a:alpha val="43000"/>
                  </a:srgbClr>
                </a:outerShdw>
              </a:effectLst>
            </a:endParaRPr>
          </a:p>
        </p:txBody>
      </p:sp>
      <p:graphicFrame>
        <p:nvGraphicFramePr>
          <p:cNvPr id="32" name="Diagram 31">
            <a:extLst>
              <a:ext uri="{FF2B5EF4-FFF2-40B4-BE49-F238E27FC236}">
                <a16:creationId xmlns:a16="http://schemas.microsoft.com/office/drawing/2014/main" id="{AA1A9B90-A8C0-B2D9-D643-CEF395154D72}"/>
              </a:ext>
            </a:extLst>
          </p:cNvPr>
          <p:cNvGraphicFramePr/>
          <p:nvPr>
            <p:extLst>
              <p:ext uri="{D42A27DB-BD31-4B8C-83A1-F6EECF244321}">
                <p14:modId xmlns:p14="http://schemas.microsoft.com/office/powerpoint/2010/main" val="3467555490"/>
              </p:ext>
            </p:extLst>
          </p:nvPr>
        </p:nvGraphicFramePr>
        <p:xfrm>
          <a:off x="3187850" y="1137950"/>
          <a:ext cx="8915108" cy="53231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45132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1275</TotalTime>
  <Words>2106</Words>
  <Application>Microsoft Office PowerPoint</Application>
  <PresentationFormat>Widescreen</PresentationFormat>
  <Paragraphs>196</Paragraphs>
  <Slides>19</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Aptos Display</vt:lpstr>
      <vt:lpstr>Arial</vt:lpstr>
      <vt:lpstr>Calibri</vt:lpstr>
      <vt:lpstr>Times New Roman</vt:lpstr>
      <vt:lpstr>Wingdings</vt:lpstr>
      <vt:lpstr>Office Theme</vt:lpstr>
      <vt:lpstr>PowerPoint Presentation</vt:lpstr>
      <vt:lpstr>Introduction </vt:lpstr>
      <vt:lpstr>PowerPoint Presentation</vt:lpstr>
      <vt:lpstr>PowerPoint Presentation</vt:lpstr>
      <vt:lpstr>PowerPoint Presentation</vt:lpstr>
      <vt:lpstr>PowerPoint Presentation</vt:lpstr>
      <vt:lpstr>PowerPoint Presentation</vt:lpstr>
      <vt:lpstr>SWOT Analysis </vt:lpstr>
      <vt:lpstr>PowerPoint Presentation</vt:lpstr>
      <vt:lpstr>   Target Customers</vt:lpstr>
      <vt:lpstr>PowerPoint Presentation</vt:lpstr>
      <vt:lpstr>PowerPoint Presentation</vt:lpstr>
      <vt:lpstr>PowerPoint Presentation</vt:lpstr>
      <vt:lpstr> Revenue analysis </vt:lpstr>
      <vt:lpstr>PowerPoint Presentation</vt:lpstr>
      <vt:lpstr> Forecasting</vt:lpstr>
      <vt:lpstr>   Diversification</vt:lpstr>
      <vt:lpstr>STP (Segmentation, Targeting, Positioning)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Prathibha Reddy Marrakam</dc:creator>
  <cp:lastModifiedBy>Dakshayeni B</cp:lastModifiedBy>
  <cp:revision>5</cp:revision>
  <dcterms:created xsi:type="dcterms:W3CDTF">2024-04-29T15:29:37Z</dcterms:created>
  <dcterms:modified xsi:type="dcterms:W3CDTF">2025-02-03T21:54:04Z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2024-04-29T18:04:37Z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0f527b90-3fac-455c-910c-224ff75beb1c</vt:lpwstr>
  </property>
  <property fmtid="{D5CDD505-2E9C-101B-9397-08002B2CF9AE}" pid="8" name="MSIP_Label_a73fd474-4f3c-44ed-88fb-5cc4bd2471bf_ContentBits">
    <vt:lpwstr>0</vt:lpwstr>
  </property>
</Properties>
</file>